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9"/>
  </p:notesMasterIdLst>
  <p:sldIdLst>
    <p:sldId id="269" r:id="rId2"/>
    <p:sldId id="400" r:id="rId3"/>
    <p:sldId id="405" r:id="rId4"/>
    <p:sldId id="425" r:id="rId5"/>
    <p:sldId id="406" r:id="rId6"/>
    <p:sldId id="426" r:id="rId7"/>
    <p:sldId id="427" r:id="rId8"/>
    <p:sldId id="407" r:id="rId9"/>
    <p:sldId id="428" r:id="rId10"/>
    <p:sldId id="538" r:id="rId11"/>
    <p:sldId id="408" r:id="rId12"/>
    <p:sldId id="541" r:id="rId13"/>
    <p:sldId id="409" r:id="rId14"/>
    <p:sldId id="430" r:id="rId15"/>
    <p:sldId id="410" r:id="rId16"/>
    <p:sldId id="411" r:id="rId17"/>
    <p:sldId id="494" r:id="rId18"/>
    <p:sldId id="495" r:id="rId19"/>
    <p:sldId id="431" r:id="rId20"/>
    <p:sldId id="401" r:id="rId21"/>
    <p:sldId id="412" r:id="rId22"/>
    <p:sldId id="413" r:id="rId23"/>
    <p:sldId id="433" r:id="rId24"/>
    <p:sldId id="414" r:id="rId25"/>
    <p:sldId id="434" r:id="rId26"/>
    <p:sldId id="496" r:id="rId27"/>
    <p:sldId id="415" r:id="rId28"/>
    <p:sldId id="402" r:id="rId29"/>
    <p:sldId id="416" r:id="rId30"/>
    <p:sldId id="435" r:id="rId31"/>
    <p:sldId id="436" r:id="rId32"/>
    <p:sldId id="468" r:id="rId33"/>
    <p:sldId id="421" r:id="rId34"/>
    <p:sldId id="437" r:id="rId35"/>
    <p:sldId id="438" r:id="rId36"/>
    <p:sldId id="439" r:id="rId37"/>
    <p:sldId id="440" r:id="rId38"/>
    <p:sldId id="441" r:id="rId39"/>
    <p:sldId id="490" r:id="rId40"/>
    <p:sldId id="491" r:id="rId41"/>
    <p:sldId id="492" r:id="rId42"/>
    <p:sldId id="493" r:id="rId43"/>
    <p:sldId id="443" r:id="rId44"/>
    <p:sldId id="422" r:id="rId45"/>
    <p:sldId id="539" r:id="rId46"/>
    <p:sldId id="445" r:id="rId47"/>
    <p:sldId id="403" r:id="rId48"/>
    <p:sldId id="423" r:id="rId49"/>
    <p:sldId id="542" r:id="rId50"/>
    <p:sldId id="498" r:id="rId51"/>
    <p:sldId id="499" r:id="rId52"/>
    <p:sldId id="500" r:id="rId53"/>
    <p:sldId id="501" r:id="rId54"/>
    <p:sldId id="404" r:id="rId55"/>
    <p:sldId id="424" r:id="rId56"/>
    <p:sldId id="503" r:id="rId57"/>
    <p:sldId id="504" r:id="rId5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5">
          <p15:clr>
            <a:srgbClr val="A4A3A4"/>
          </p15:clr>
        </p15:guide>
        <p15:guide id="2" pos="28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D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92" autoAdjust="0"/>
    <p:restoredTop sz="85557" autoAdjust="0"/>
  </p:normalViewPr>
  <p:slideViewPr>
    <p:cSldViewPr>
      <p:cViewPr varScale="1">
        <p:scale>
          <a:sx n="82" d="100"/>
          <a:sy n="82" d="100"/>
        </p:scale>
        <p:origin x="1291" y="41"/>
      </p:cViewPr>
      <p:guideLst>
        <p:guide orient="horz" pos="2145"/>
        <p:guide pos="28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image" Target="../media/image8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6C7BDF-52B1-47B5-BD55-DCC1F4E425C3}" type="datetimeFigureOut">
              <a:rPr lang="zh-CN" altLang="en-US" smtClean="0"/>
              <a:pPr/>
              <a:t>2025/12/1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791FC7-0A8E-4300-AD35-B5B451FB834D}" type="slidenum">
              <a:rPr lang="zh-CN" altLang="en-US" smtClean="0"/>
              <a:pPr/>
              <a:t>‹#›</a:t>
            </a:fld>
            <a:endParaRPr lang="zh-CN" altLang="en-US"/>
          </a:p>
        </p:txBody>
      </p:sp>
    </p:spTree>
    <p:extLst>
      <p:ext uri="{BB962C8B-B14F-4D97-AF65-F5344CB8AC3E}">
        <p14:creationId xmlns:p14="http://schemas.microsoft.com/office/powerpoint/2010/main" val="3866617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基于图像分割，将图像分解为多个区域。对每个区域的像素集，采用某种适合计算机进一步处理的方式进行表示和描述</a:t>
            </a:r>
            <a:r>
              <a:rPr lang="zh-CN" altLang="en-US" noProof="0" dirty="0"/>
              <a:t>。</a:t>
            </a:r>
            <a:endParaRPr lang="en-US" altLang="zh-CN" noProof="0" dirty="0"/>
          </a:p>
          <a:p>
            <a:r>
              <a:rPr lang="zh-CN" altLang="en-US" noProof="0" dirty="0"/>
              <a:t>表示：用合适的数据结构来表达像素集区域的外部特征（边界）或内部特征（区域整体）；</a:t>
            </a:r>
            <a:endParaRPr lang="en-US" altLang="zh-CN" noProof="0" dirty="0"/>
          </a:p>
          <a:p>
            <a:r>
              <a:rPr lang="zh-CN" altLang="en-US" noProof="0" dirty="0"/>
              <a:t>描述：基于表示方法，进行定量化特征刻画，比如面积，长度，等。</a:t>
            </a:r>
            <a:endParaRPr lang="zh-CN" altLang="en-US" dirty="0"/>
          </a:p>
        </p:txBody>
      </p:sp>
      <p:sp>
        <p:nvSpPr>
          <p:cNvPr id="4" name="灯片编号占位符 3"/>
          <p:cNvSpPr>
            <a:spLocks noGrp="1"/>
          </p:cNvSpPr>
          <p:nvPr>
            <p:ph type="sldNum" sz="quarter" idx="10"/>
          </p:nvPr>
        </p:nvSpPr>
        <p:spPr/>
        <p:txBody>
          <a:bodyPr/>
          <a:lstStyle/>
          <a:p>
            <a:fld id="{DE791FC7-0A8E-4300-AD35-B5B451FB834D}" type="slidenum">
              <a:rPr lang="zh-CN" altLang="en-US" smtClean="0"/>
              <a:pPr/>
              <a:t>2</a:t>
            </a:fld>
            <a:endParaRPr lang="zh-CN" altLang="en-US"/>
          </a:p>
        </p:txBody>
      </p:sp>
    </p:spTree>
    <p:extLst>
      <p:ext uri="{BB962C8B-B14F-4D97-AF65-F5344CB8AC3E}">
        <p14:creationId xmlns:p14="http://schemas.microsoft.com/office/powerpoint/2010/main" val="3937491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E791FC7-0A8E-4300-AD35-B5B451FB834D}" type="slidenum">
              <a:rPr lang="zh-CN" altLang="en-US" smtClean="0"/>
              <a:pPr/>
              <a:t>5</a:t>
            </a:fld>
            <a:endParaRPr lang="zh-CN" altLang="en-US"/>
          </a:p>
        </p:txBody>
      </p:sp>
    </p:spTree>
    <p:extLst>
      <p:ext uri="{BB962C8B-B14F-4D97-AF65-F5344CB8AC3E}">
        <p14:creationId xmlns:p14="http://schemas.microsoft.com/office/powerpoint/2010/main" val="1981609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曲线的曲率（</a:t>
            </a:r>
            <a:r>
              <a:rPr lang="en-US" altLang="zh-CN" sz="1200" b="0" i="0" kern="1200" dirty="0">
                <a:solidFill>
                  <a:schemeClr val="tx1"/>
                </a:solidFill>
                <a:effectLst/>
                <a:latin typeface="+mn-lt"/>
                <a:ea typeface="+mn-ea"/>
                <a:cs typeface="+mn-cs"/>
              </a:rPr>
              <a:t>curvature</a:t>
            </a:r>
            <a:r>
              <a:rPr lang="zh-CN" altLang="en-US" sz="1200" b="0" i="0" kern="1200" dirty="0">
                <a:solidFill>
                  <a:schemeClr val="tx1"/>
                </a:solidFill>
                <a:effectLst/>
                <a:latin typeface="+mn-lt"/>
                <a:ea typeface="+mn-ea"/>
                <a:cs typeface="+mn-cs"/>
              </a:rPr>
              <a:t>）就是针对曲线上某个点的切线方向角对弧长的转动率，通过微分来定义，表明曲线偏离直线的程度。 </a:t>
            </a:r>
            <a:endParaRPr lang="zh-CN" altLang="en-US" dirty="0"/>
          </a:p>
        </p:txBody>
      </p:sp>
      <p:sp>
        <p:nvSpPr>
          <p:cNvPr id="4" name="灯片编号占位符 3"/>
          <p:cNvSpPr>
            <a:spLocks noGrp="1"/>
          </p:cNvSpPr>
          <p:nvPr>
            <p:ph type="sldNum" sz="quarter" idx="5"/>
          </p:nvPr>
        </p:nvSpPr>
        <p:spPr/>
        <p:txBody>
          <a:bodyPr/>
          <a:lstStyle/>
          <a:p>
            <a:fld id="{DE791FC7-0A8E-4300-AD35-B5B451FB834D}" type="slidenum">
              <a:rPr lang="zh-CN" altLang="en-US" smtClean="0"/>
              <a:pPr/>
              <a:t>21</a:t>
            </a:fld>
            <a:endParaRPr lang="zh-CN" altLang="en-US"/>
          </a:p>
        </p:txBody>
      </p:sp>
    </p:spTree>
    <p:extLst>
      <p:ext uri="{BB962C8B-B14F-4D97-AF65-F5344CB8AC3E}">
        <p14:creationId xmlns:p14="http://schemas.microsoft.com/office/powerpoint/2010/main" val="2712424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_空白">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701442" name="Rectangle 2"/>
          <p:cNvSpPr>
            <a:spLocks noGrp="1" noChangeArrowheads="1"/>
          </p:cNvSpPr>
          <p:nvPr>
            <p:ph type="ctrTitle"/>
          </p:nvPr>
        </p:nvSpPr>
        <p:spPr>
          <a:xfrm>
            <a:off x="685800" y="1916832"/>
            <a:ext cx="7772400" cy="1371600"/>
          </a:xfrm>
        </p:spPr>
        <p:txBody>
          <a:bodyPr/>
          <a:lstStyle>
            <a:lvl1pPr algn="ctr">
              <a:defRPr sz="4000"/>
            </a:lvl1pPr>
          </a:lstStyle>
          <a:p>
            <a:pPr lvl="0"/>
            <a:r>
              <a:rPr lang="zh-CN" altLang="en-US" noProof="0"/>
              <a:t>单击此处编辑母版标题样式</a:t>
            </a:r>
            <a:endParaRPr lang="zh-CN" altLang="en-US" noProof="0" dirty="0"/>
          </a:p>
        </p:txBody>
      </p:sp>
      <p:sp>
        <p:nvSpPr>
          <p:cNvPr id="701443" name="Rectangle 3"/>
          <p:cNvSpPr>
            <a:spLocks noGrp="1" noChangeArrowheads="1"/>
          </p:cNvSpPr>
          <p:nvPr>
            <p:ph type="subTitle" idx="1"/>
          </p:nvPr>
        </p:nvSpPr>
        <p:spPr>
          <a:xfrm>
            <a:off x="1066800" y="4133056"/>
            <a:ext cx="7010400" cy="1600200"/>
          </a:xfrm>
        </p:spPr>
        <p:txBody>
          <a:bodyPr/>
          <a:lstStyle>
            <a:lvl1pPr marL="0" indent="0" algn="ctr">
              <a:buFont typeface="Wingdings" panose="05000000000000000000" charset="0"/>
              <a:buNone/>
              <a:defRPr sz="2200"/>
            </a:lvl1pPr>
          </a:lstStyle>
          <a:p>
            <a:pPr lvl="0"/>
            <a:r>
              <a:rPr lang="zh-CN" altLang="en-US" noProof="0"/>
              <a:t>单击此处编辑母版副标题样式</a:t>
            </a:r>
            <a:endParaRPr lang="zh-CN" altLang="en-US" noProof="0"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8529" y="15670"/>
            <a:ext cx="938915" cy="965405"/>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6"/>
          <p:cNvSpPr>
            <a:spLocks noGrp="1" noChangeArrowheads="1"/>
          </p:cNvSpPr>
          <p:nvPr>
            <p:ph type="dt" sz="half" idx="10"/>
          </p:nvPr>
        </p:nvSpPr>
        <p:spPr/>
        <p:txBody>
          <a:bodyPr/>
          <a:lstStyle>
            <a:lvl1pPr>
              <a:defRPr/>
            </a:lvl1pPr>
          </a:lstStyle>
          <a:p>
            <a:fld id="{530820CF-B880-4189-942D-D702A7CBA730}" type="datetimeFigureOut">
              <a:rPr lang="zh-CN" altLang="en-US" smtClean="0"/>
              <a:pPr/>
              <a:t>2025/12/1</a:t>
            </a:fld>
            <a:endParaRPr lang="zh-CN" altLang="en-US"/>
          </a:p>
        </p:txBody>
      </p:sp>
      <p:sp>
        <p:nvSpPr>
          <p:cNvPr id="6" name="Rectangle 7"/>
          <p:cNvSpPr>
            <a:spLocks noGrp="1" noChangeArrowheads="1"/>
          </p:cNvSpPr>
          <p:nvPr>
            <p:ph type="ftr" sz="quarter" idx="11"/>
          </p:nvPr>
        </p:nvSpPr>
        <p:spPr/>
        <p:txBody>
          <a:bodyPr/>
          <a:lstStyle>
            <a:lvl1pPr>
              <a:defRPr/>
            </a:lvl1pPr>
          </a:lstStyle>
          <a:p>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本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p:txBody>
          <a:bodyPr/>
          <a:lstStyle>
            <a:lvl1pPr>
              <a:defRPr/>
            </a:lvl1pPr>
          </a:lstStyle>
          <a:p>
            <a:fld id="{530820CF-B880-4189-942D-D702A7CBA730}" type="datetimeFigureOut">
              <a:rPr lang="zh-CN" altLang="en-US" smtClean="0"/>
              <a:pPr/>
              <a:t>2025/12/1</a:t>
            </a:fld>
            <a:endParaRPr lang="zh-CN" altLang="en-US"/>
          </a:p>
        </p:txBody>
      </p:sp>
      <p:sp>
        <p:nvSpPr>
          <p:cNvPr id="5" name="Rectangle 7"/>
          <p:cNvSpPr>
            <a:spLocks noGrp="1" noChangeArrowheads="1"/>
          </p:cNvSpPr>
          <p:nvPr>
            <p:ph type="ftr" sz="quarter" idx="11"/>
          </p:nvPr>
        </p:nvSpPr>
        <p:spPr/>
        <p:txBody>
          <a:bodyPr/>
          <a:lstStyle>
            <a:lvl1pPr>
              <a:defRPr/>
            </a:lvl1pPr>
          </a:lstStyle>
          <a:p>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3838" y="304800"/>
            <a:ext cx="2001837" cy="6003925"/>
          </a:xfrm>
        </p:spPr>
        <p:txBody>
          <a:bodyPr vert="eaVert"/>
          <a:lstStyle/>
          <a:p>
            <a:r>
              <a:rPr lang="zh-CN" altLang="en-US"/>
              <a:t>单击此处编辑母版标题样式</a:t>
            </a:r>
          </a:p>
        </p:txBody>
      </p:sp>
      <p:sp>
        <p:nvSpPr>
          <p:cNvPr id="3" name="竖排文本占位符 2"/>
          <p:cNvSpPr>
            <a:spLocks noGrp="1"/>
          </p:cNvSpPr>
          <p:nvPr>
            <p:ph type="body" orient="vert" idx="1"/>
          </p:nvPr>
        </p:nvSpPr>
        <p:spPr>
          <a:xfrm>
            <a:off x="566738" y="304800"/>
            <a:ext cx="5854700" cy="60039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p:txBody>
          <a:bodyPr/>
          <a:lstStyle>
            <a:lvl1pPr>
              <a:defRPr/>
            </a:lvl1pPr>
          </a:lstStyle>
          <a:p>
            <a:fld id="{530820CF-B880-4189-942D-D702A7CBA730}" type="datetimeFigureOut">
              <a:rPr lang="zh-CN" altLang="en-US" smtClean="0"/>
              <a:pPr/>
              <a:t>2025/12/1</a:t>
            </a:fld>
            <a:endParaRPr lang="zh-CN" altLang="en-US"/>
          </a:p>
        </p:txBody>
      </p:sp>
      <p:sp>
        <p:nvSpPr>
          <p:cNvPr id="5" name="Rectangle 7"/>
          <p:cNvSpPr>
            <a:spLocks noGrp="1" noChangeArrowheads="1"/>
          </p:cNvSpPr>
          <p:nvPr>
            <p:ph type="ftr" sz="quarter" idx="11"/>
          </p:nvPr>
        </p:nvSpPr>
        <p:spPr/>
        <p:txBody>
          <a:bodyPr/>
          <a:lstStyle>
            <a:lvl1pPr>
              <a:defRPr/>
            </a:lvl1pPr>
          </a:lstStyle>
          <a:p>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4675" y="304800"/>
            <a:ext cx="8001000" cy="676275"/>
          </a:xfrm>
        </p:spPr>
        <p:txBody>
          <a:bodyPr/>
          <a:lstStyle/>
          <a:p>
            <a:r>
              <a:rPr lang="zh-CN" altLang="en-US"/>
              <a:t>单击此处编辑母版标题样式</a:t>
            </a:r>
          </a:p>
        </p:txBody>
      </p:sp>
      <p:sp>
        <p:nvSpPr>
          <p:cNvPr id="3" name="文本占位符 2"/>
          <p:cNvSpPr>
            <a:spLocks noGrp="1"/>
          </p:cNvSpPr>
          <p:nvPr>
            <p:ph type="body" sz="half" idx="1"/>
          </p:nvPr>
        </p:nvSpPr>
        <p:spPr>
          <a:xfrm>
            <a:off x="566738" y="1341438"/>
            <a:ext cx="3924300" cy="4967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3438" y="1341438"/>
            <a:ext cx="3924300" cy="4967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6"/>
          <p:cNvSpPr>
            <a:spLocks noGrp="1" noChangeArrowheads="1"/>
          </p:cNvSpPr>
          <p:nvPr>
            <p:ph type="dt" sz="half" idx="10"/>
          </p:nvPr>
        </p:nvSpPr>
        <p:spPr/>
        <p:txBody>
          <a:bodyPr/>
          <a:lstStyle>
            <a:lvl1pPr>
              <a:defRPr/>
            </a:lvl1pPr>
          </a:lstStyle>
          <a:p>
            <a:fld id="{530820CF-B880-4189-942D-D702A7CBA730}" type="datetimeFigureOut">
              <a:rPr lang="zh-CN" altLang="en-US" smtClean="0"/>
              <a:pPr/>
              <a:t>2025/12/1</a:t>
            </a:fld>
            <a:endParaRPr lang="zh-CN" altLang="en-US"/>
          </a:p>
        </p:txBody>
      </p:sp>
      <p:sp>
        <p:nvSpPr>
          <p:cNvPr id="6" name="Rectangle 7"/>
          <p:cNvSpPr>
            <a:spLocks noGrp="1" noChangeArrowheads="1"/>
          </p:cNvSpPr>
          <p:nvPr>
            <p:ph type="ftr" sz="quarter" idx="11"/>
          </p:nvPr>
        </p:nvSpPr>
        <p:spPr/>
        <p:txBody>
          <a:bodyPr/>
          <a:lstStyle>
            <a:lvl1pPr>
              <a:defRPr/>
            </a:lvl1pPr>
          </a:lstStyle>
          <a:p>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zh-CN" altLang="en-US"/>
              <a:t>单击此处编辑母版标题样式</a:t>
            </a:r>
          </a:p>
        </p:txBody>
      </p:sp>
      <p:sp>
        <p:nvSpPr>
          <p:cNvPr id="3" name="内容占位符 2"/>
          <p:cNvSpPr>
            <a:spLocks noGrp="1"/>
          </p:cNvSpPr>
          <p:nvPr>
            <p:ph idx="1"/>
          </p:nvPr>
        </p:nvSpPr>
        <p:spPr/>
        <p:txBody>
          <a:bodyPr/>
          <a:lstStyle>
            <a:lvl1pPr>
              <a:defRPr lang="zh-CN" altLang="en-US" dirty="0" smtClean="0"/>
            </a:lvl1pPr>
            <a:lvl2pPr>
              <a:defRPr lang="zh-CN" altLang="en-US" dirty="0" smtClean="0"/>
            </a:lvl2pPr>
            <a:lvl3pPr>
              <a:defRPr lang="zh-CN" altLang="en-US" dirty="0" smtClean="0"/>
            </a:lvl3pPr>
            <a:lvl4pPr>
              <a:defRPr lang="zh-CN" altLang="en-US" dirty="0" smtClean="0"/>
            </a:lvl4pPr>
            <a:lvl5pPr>
              <a:defRPr lang="zh-CN" altLang="en-US" dirty="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Rectangle 6"/>
          <p:cNvSpPr>
            <a:spLocks noGrp="1" noChangeArrowheads="1"/>
          </p:cNvSpPr>
          <p:nvPr>
            <p:ph type="dt" sz="half" idx="10"/>
          </p:nvPr>
        </p:nvSpPr>
        <p:spPr/>
        <p:txBody>
          <a:bodyPr/>
          <a:lstStyle>
            <a:lvl1pPr>
              <a:defRPr/>
            </a:lvl1pPr>
          </a:lstStyle>
          <a:p>
            <a:fld id="{530820CF-B880-4189-942D-D702A7CBA730}" type="datetimeFigureOut">
              <a:rPr lang="zh-CN" altLang="en-US" smtClean="0"/>
              <a:pPr/>
              <a:t>2025/12/1</a:t>
            </a:fld>
            <a:endParaRPr lang="zh-CN" altLang="en-US"/>
          </a:p>
        </p:txBody>
      </p:sp>
      <p:sp>
        <p:nvSpPr>
          <p:cNvPr id="5" name="Rectangle 7"/>
          <p:cNvSpPr>
            <a:spLocks noGrp="1" noChangeArrowheads="1"/>
          </p:cNvSpPr>
          <p:nvPr>
            <p:ph type="ftr" sz="quarter" idx="11"/>
          </p:nvPr>
        </p:nvSpPr>
        <p:spPr/>
        <p:txBody>
          <a:bodyPr/>
          <a:lstStyle>
            <a:lvl1pPr>
              <a:defRPr/>
            </a:lvl1pPr>
          </a:lstStyle>
          <a:p>
            <a:endParaRPr lang="zh-CN" altLang="en-US"/>
          </a:p>
        </p:txBody>
      </p:sp>
      <p:sp>
        <p:nvSpPr>
          <p:cNvPr id="6" name="Rectangle 6"/>
          <p:cNvSpPr>
            <a:spLocks noGrp="1" noChangeArrowheads="1"/>
          </p:cNvSpPr>
          <p:nvPr>
            <p:ph type="sldNum" sz="quarter" idx="12"/>
          </p:nvPr>
        </p:nvSpPr>
        <p:spPr bwMode="auto">
          <a:xfrm>
            <a:off x="65532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lstStyle>
            <a:lvl1pPr algn="r">
              <a:spcBef>
                <a:spcPct val="0"/>
              </a:spcBef>
              <a:buClrTx/>
              <a:buFontTx/>
              <a:buNone/>
              <a:defRPr sz="1200">
                <a:latin typeface="Verdana" panose="020B0604030504040204" charset="0"/>
                <a:ea typeface="宋体" panose="02010600030101010101" pitchFamily="2" charset="-122"/>
                <a:cs typeface="宋体" panose="02010600030101010101" pitchFamily="2" charset="-122"/>
              </a:defRPr>
            </a:lvl1pPr>
          </a:lstStyle>
          <a:p>
            <a:fld id="{0C913308-F349-4B6D-A68A-DD1791B4A57B}" type="slidenum">
              <a:rPr lang="zh-CN" altLang="en-US" smtClean="0"/>
              <a:pPr/>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6"/>
          <p:cNvSpPr>
            <a:spLocks noGrp="1" noChangeArrowheads="1"/>
          </p:cNvSpPr>
          <p:nvPr>
            <p:ph type="dt" sz="half" idx="10"/>
          </p:nvPr>
        </p:nvSpPr>
        <p:spPr/>
        <p:txBody>
          <a:bodyPr/>
          <a:lstStyle>
            <a:lvl1pPr>
              <a:defRPr/>
            </a:lvl1pPr>
          </a:lstStyle>
          <a:p>
            <a:fld id="{530820CF-B880-4189-942D-D702A7CBA730}" type="datetimeFigureOut">
              <a:rPr lang="zh-CN" altLang="en-US" smtClean="0"/>
              <a:pPr/>
              <a:t>2025/12/1</a:t>
            </a:fld>
            <a:endParaRPr lang="zh-CN" altLang="en-US"/>
          </a:p>
        </p:txBody>
      </p:sp>
      <p:sp>
        <p:nvSpPr>
          <p:cNvPr id="4" name="Rectangle 7"/>
          <p:cNvSpPr>
            <a:spLocks noGrp="1" noChangeArrowheads="1"/>
          </p:cNvSpPr>
          <p:nvPr>
            <p:ph type="ftr" sz="quarter" idx="11"/>
          </p:nvPr>
        </p:nvSpPr>
        <p:spPr/>
        <p:txBody>
          <a:bodyPr/>
          <a:lstStyle>
            <a:lvl1pPr>
              <a:defRPr/>
            </a:lvl1pPr>
          </a:lstStyle>
          <a:p>
            <a:endParaRPr lang="zh-CN" altLang="en-US"/>
          </a:p>
        </p:txBody>
      </p:sp>
      <p:sp>
        <p:nvSpPr>
          <p:cNvPr id="5" name="Rectangle 6"/>
          <p:cNvSpPr>
            <a:spLocks noGrp="1" noChangeArrowheads="1"/>
          </p:cNvSpPr>
          <p:nvPr>
            <p:ph type="sldNum" sz="quarter" idx="12"/>
          </p:nvPr>
        </p:nvSpPr>
        <p:spPr bwMode="auto">
          <a:xfrm>
            <a:off x="65532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lstStyle>
            <a:lvl1pPr algn="r">
              <a:spcBef>
                <a:spcPct val="0"/>
              </a:spcBef>
              <a:buClrTx/>
              <a:buFontTx/>
              <a:buNone/>
              <a:defRPr sz="1200">
                <a:latin typeface="Verdana" panose="020B0604030504040204" charset="0"/>
                <a:ea typeface="宋体" panose="02010600030101010101" pitchFamily="2" charset="-122"/>
                <a:cs typeface="宋体" panose="02010600030101010101" pitchFamily="2" charset="-122"/>
              </a:defRPr>
            </a:lvl1pPr>
          </a:lstStyle>
          <a:p>
            <a:fld id="{0C913308-F349-4B6D-A68A-DD1791B4A57B}" type="slidenum">
              <a:rPr lang="zh-CN" altLang="en-US" smtClean="0"/>
              <a:pPr/>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6"/>
          <p:cNvSpPr>
            <a:spLocks noGrp="1" noChangeArrowheads="1"/>
          </p:cNvSpPr>
          <p:nvPr>
            <p:ph type="dt" sz="half" idx="10"/>
          </p:nvPr>
        </p:nvSpPr>
        <p:spPr/>
        <p:txBody>
          <a:bodyPr/>
          <a:lstStyle>
            <a:lvl1pPr>
              <a:defRPr/>
            </a:lvl1pPr>
          </a:lstStyle>
          <a:p>
            <a:fld id="{530820CF-B880-4189-942D-D702A7CBA730}" type="datetimeFigureOut">
              <a:rPr lang="zh-CN" altLang="en-US" smtClean="0"/>
              <a:pPr/>
              <a:t>2025/12/1</a:t>
            </a:fld>
            <a:endParaRPr lang="zh-CN" altLang="en-US"/>
          </a:p>
        </p:txBody>
      </p:sp>
      <p:sp>
        <p:nvSpPr>
          <p:cNvPr id="5" name="Rectangle 7"/>
          <p:cNvSpPr>
            <a:spLocks noGrp="1" noChangeArrowheads="1"/>
          </p:cNvSpPr>
          <p:nvPr>
            <p:ph type="ftr" sz="quarter" idx="11"/>
          </p:nvPr>
        </p:nvSpPr>
        <p:spPr/>
        <p:txBody>
          <a:bodyPr/>
          <a:lstStyle>
            <a:lvl1pPr>
              <a:defRPr/>
            </a:lvl1pPr>
          </a:lstStyle>
          <a:p>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66738" y="1341438"/>
            <a:ext cx="39243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内容占位符 3"/>
          <p:cNvSpPr>
            <a:spLocks noGrp="1"/>
          </p:cNvSpPr>
          <p:nvPr>
            <p:ph sz="half" idx="2"/>
          </p:nvPr>
        </p:nvSpPr>
        <p:spPr>
          <a:xfrm>
            <a:off x="4643438" y="1341438"/>
            <a:ext cx="39243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Rectangle 6"/>
          <p:cNvSpPr>
            <a:spLocks noGrp="1" noChangeArrowheads="1"/>
          </p:cNvSpPr>
          <p:nvPr>
            <p:ph type="dt" sz="half" idx="10"/>
          </p:nvPr>
        </p:nvSpPr>
        <p:spPr/>
        <p:txBody>
          <a:bodyPr/>
          <a:lstStyle>
            <a:lvl1pPr>
              <a:defRPr/>
            </a:lvl1pPr>
          </a:lstStyle>
          <a:p>
            <a:fld id="{530820CF-B880-4189-942D-D702A7CBA730}" type="datetimeFigureOut">
              <a:rPr lang="zh-CN" altLang="en-US" smtClean="0"/>
              <a:pPr/>
              <a:t>2025/12/1</a:t>
            </a:fld>
            <a:endParaRPr lang="zh-CN" altLang="en-US"/>
          </a:p>
        </p:txBody>
      </p:sp>
      <p:sp>
        <p:nvSpPr>
          <p:cNvPr id="6" name="Rectangle 7"/>
          <p:cNvSpPr>
            <a:spLocks noGrp="1" noChangeArrowheads="1"/>
          </p:cNvSpPr>
          <p:nvPr>
            <p:ph type="ftr" sz="quarter" idx="11"/>
          </p:nvPr>
        </p:nvSpPr>
        <p:spPr/>
        <p:txBody>
          <a:bodyPr/>
          <a:lstStyle>
            <a:lvl1pPr>
              <a:defRPr/>
            </a:lvl1pPr>
          </a:lstStyle>
          <a:p>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6"/>
          <p:cNvSpPr>
            <a:spLocks noGrp="1" noChangeArrowheads="1"/>
          </p:cNvSpPr>
          <p:nvPr>
            <p:ph type="dt" sz="half" idx="10"/>
          </p:nvPr>
        </p:nvSpPr>
        <p:spPr/>
        <p:txBody>
          <a:bodyPr/>
          <a:lstStyle>
            <a:lvl1pPr>
              <a:defRPr/>
            </a:lvl1pPr>
          </a:lstStyle>
          <a:p>
            <a:fld id="{530820CF-B880-4189-942D-D702A7CBA730}" type="datetimeFigureOut">
              <a:rPr lang="zh-CN" altLang="en-US" smtClean="0"/>
              <a:pPr/>
              <a:t>2025/12/1</a:t>
            </a:fld>
            <a:endParaRPr lang="zh-CN" altLang="en-US"/>
          </a:p>
        </p:txBody>
      </p:sp>
      <p:sp>
        <p:nvSpPr>
          <p:cNvPr id="8" name="Rectangle 7"/>
          <p:cNvSpPr>
            <a:spLocks noGrp="1" noChangeArrowheads="1"/>
          </p:cNvSpPr>
          <p:nvPr>
            <p:ph type="ftr" sz="quarter" idx="11"/>
          </p:nvPr>
        </p:nvSpPr>
        <p:spPr/>
        <p:txBody>
          <a:bodyPr/>
          <a:lstStyle>
            <a:lvl1pPr>
              <a:defRPr/>
            </a:lvl1pPr>
          </a:lstStyle>
          <a:p>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a:lvl1pPr>
          </a:lstStyle>
          <a:p>
            <a:fld id="{530820CF-B880-4189-942D-D702A7CBA730}" type="datetimeFigureOut">
              <a:rPr lang="zh-CN" altLang="en-US" smtClean="0"/>
              <a:pPr/>
              <a:t>2025/12/1</a:t>
            </a:fld>
            <a:endParaRPr lang="zh-CN" altLang="en-US"/>
          </a:p>
        </p:txBody>
      </p:sp>
      <p:sp>
        <p:nvSpPr>
          <p:cNvPr id="3" name="Rectangle 7"/>
          <p:cNvSpPr>
            <a:spLocks noGrp="1" noChangeArrowheads="1"/>
          </p:cNvSpPr>
          <p:nvPr>
            <p:ph type="ftr" sz="quarter" idx="11"/>
          </p:nvPr>
        </p:nvSpPr>
        <p:spPr/>
        <p:txBody>
          <a:bodyPr/>
          <a:lstStyle>
            <a:lvl1pPr>
              <a:defRPr/>
            </a:lvl1pPr>
          </a:lstStyle>
          <a:p>
            <a:endParaRPr lang="zh-CN" altLang="en-US"/>
          </a:p>
        </p:txBody>
      </p:sp>
      <p:sp>
        <p:nvSpPr>
          <p:cNvPr id="4" name="Rectangle 6"/>
          <p:cNvSpPr>
            <a:spLocks noGrp="1" noChangeArrowheads="1"/>
          </p:cNvSpPr>
          <p:nvPr>
            <p:ph type="sldNum" sz="quarter" idx="12"/>
          </p:nvPr>
        </p:nvSpPr>
        <p:spPr bwMode="auto">
          <a:xfrm>
            <a:off x="65532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lstStyle>
            <a:lvl1pPr algn="r">
              <a:spcBef>
                <a:spcPct val="0"/>
              </a:spcBef>
              <a:buClrTx/>
              <a:buFontTx/>
              <a:buNone/>
              <a:defRPr sz="1200">
                <a:latin typeface="Verdana" panose="020B0604030504040204" charset="0"/>
                <a:ea typeface="宋体" panose="02010600030101010101" pitchFamily="2" charset="-122"/>
                <a:cs typeface="宋体" panose="02010600030101010101" pitchFamily="2" charset="-122"/>
              </a:defRPr>
            </a:lvl1pPr>
          </a:lstStyle>
          <a:p>
            <a:fld id="{0C913308-F349-4B6D-A68A-DD1791B4A57B}" type="slidenum">
              <a:rPr lang="zh-CN" altLang="en-US" smtClean="0"/>
              <a:pPr/>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3399FF"/>
          </a:solidFill>
          <a:ln w="9525">
            <a:solidFill>
              <a:srgbClr val="3399FF"/>
            </a:solidFill>
            <a:round/>
          </a:ln>
        </p:spPr>
        <p:txBody>
          <a:bodyPr/>
          <a:lstStyle/>
          <a:p>
            <a:endParaRPr lang="zh-CN" altLang="en-US"/>
          </a:p>
        </p:txBody>
      </p:sp>
      <p:sp>
        <p:nvSpPr>
          <p:cNvPr id="701442" name="Rectangle 2"/>
          <p:cNvSpPr>
            <a:spLocks noGrp="1" noChangeArrowheads="1"/>
          </p:cNvSpPr>
          <p:nvPr>
            <p:ph type="ctrTitle"/>
          </p:nvPr>
        </p:nvSpPr>
        <p:spPr>
          <a:xfrm>
            <a:off x="685800" y="990600"/>
            <a:ext cx="7772400" cy="1371600"/>
          </a:xfrm>
        </p:spPr>
        <p:txBody>
          <a:bodyPr/>
          <a:lstStyle>
            <a:lvl1pPr algn="l">
              <a:defRPr sz="4000"/>
            </a:lvl1pPr>
          </a:lstStyle>
          <a:p>
            <a:pPr lvl="0"/>
            <a:r>
              <a:rPr lang="zh-CN" altLang="en-US" noProof="0"/>
              <a:t>单击此处编辑母版标题样式</a:t>
            </a:r>
            <a:endParaRPr lang="zh-CN" altLang="en-US" noProof="0" dirty="0"/>
          </a:p>
        </p:txBody>
      </p:sp>
      <p:sp>
        <p:nvSpPr>
          <p:cNvPr id="701443" name="Rectangle 3"/>
          <p:cNvSpPr>
            <a:spLocks noGrp="1" noChangeArrowheads="1"/>
          </p:cNvSpPr>
          <p:nvPr>
            <p:ph type="subTitle" idx="1"/>
          </p:nvPr>
        </p:nvSpPr>
        <p:spPr>
          <a:xfrm>
            <a:off x="1447800" y="3501008"/>
            <a:ext cx="7010400" cy="1600200"/>
          </a:xfrm>
        </p:spPr>
        <p:txBody>
          <a:bodyPr/>
          <a:lstStyle>
            <a:lvl1pPr marL="0" indent="0" algn="l">
              <a:buFont typeface="Wingdings" panose="05000000000000000000" charset="0"/>
              <a:buNone/>
              <a:defRPr sz="2200"/>
            </a:lvl1pPr>
          </a:lstStyle>
          <a:p>
            <a:pPr lvl="0"/>
            <a:r>
              <a:rPr lang="zh-CN" altLang="en-US" noProof="0"/>
              <a:t>单击此处编辑母版副标题样式</a:t>
            </a:r>
            <a:endParaRPr lang="zh-CN" altLang="en-US" noProof="0" dirty="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8529" y="15670"/>
            <a:ext cx="938915" cy="965405"/>
          </a:xfrm>
          <a:prstGeom prst="rect">
            <a:avLst/>
          </a:prstGeom>
        </p:spPr>
      </p:pic>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6"/>
          <p:cNvSpPr>
            <a:spLocks noGrp="1" noChangeArrowheads="1"/>
          </p:cNvSpPr>
          <p:nvPr>
            <p:ph type="dt" sz="half" idx="10"/>
          </p:nvPr>
        </p:nvSpPr>
        <p:spPr/>
        <p:txBody>
          <a:bodyPr/>
          <a:lstStyle>
            <a:lvl1pPr>
              <a:defRPr/>
            </a:lvl1pPr>
          </a:lstStyle>
          <a:p>
            <a:fld id="{530820CF-B880-4189-942D-D702A7CBA730}" type="datetimeFigureOut">
              <a:rPr lang="zh-CN" altLang="en-US" smtClean="0"/>
              <a:pPr/>
              <a:t>2025/12/1</a:t>
            </a:fld>
            <a:endParaRPr lang="zh-CN" altLang="en-US"/>
          </a:p>
        </p:txBody>
      </p:sp>
      <p:sp>
        <p:nvSpPr>
          <p:cNvPr id="6" name="Rectangle 7"/>
          <p:cNvSpPr>
            <a:spLocks noGrp="1" noChangeArrowheads="1"/>
          </p:cNvSpPr>
          <p:nvPr>
            <p:ph type="ftr" sz="quarter" idx="11"/>
          </p:nvPr>
        </p:nvSpPr>
        <p:spPr/>
        <p:txBody>
          <a:bodyPr/>
          <a:lstStyle>
            <a:lvl1pPr>
              <a:defRPr/>
            </a:lvl1pPr>
          </a:lstStyle>
          <a:p>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168529" y="15670"/>
            <a:ext cx="938915" cy="965405"/>
          </a:xfrm>
          <a:prstGeom prst="rect">
            <a:avLst/>
          </a:prstGeom>
        </p:spPr>
      </p:pic>
      <p:sp>
        <p:nvSpPr>
          <p:cNvPr id="700418" name="Rectangle 2"/>
          <p:cNvSpPr>
            <a:spLocks noGrp="1" noChangeArrowheads="1"/>
          </p:cNvSpPr>
          <p:nvPr>
            <p:ph type="title"/>
          </p:nvPr>
        </p:nvSpPr>
        <p:spPr bwMode="auto">
          <a:xfrm>
            <a:off x="574675" y="304800"/>
            <a:ext cx="80010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lstStyle/>
          <a:p>
            <a:pPr lvl="0"/>
            <a:r>
              <a:rPr lang="zh-CN" altLang="en-US"/>
              <a:t>单击此处编辑母版标题样式</a:t>
            </a:r>
          </a:p>
        </p:txBody>
      </p:sp>
      <p:sp>
        <p:nvSpPr>
          <p:cNvPr id="700419" name="Rectangle 3"/>
          <p:cNvSpPr>
            <a:spLocks noGrp="1" noChangeArrowheads="1"/>
          </p:cNvSpPr>
          <p:nvPr>
            <p:ph type="body" idx="1"/>
          </p:nvPr>
        </p:nvSpPr>
        <p:spPr bwMode="auto">
          <a:xfrm>
            <a:off x="566738" y="1341438"/>
            <a:ext cx="8001000" cy="496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lstStyle/>
          <a:p>
            <a:pPr lvl="0"/>
            <a:r>
              <a:rPr lang="zh-CN" altLang="en-US" dirty="0"/>
              <a:t>单击此处编辑母版文本样式</a:t>
            </a:r>
            <a:endParaRPr lang="en-US" altLang="zh-CN" dirty="0"/>
          </a:p>
          <a:p>
            <a:pPr lvl="1"/>
            <a:r>
              <a:rPr lang="zh-CN" altLang="en-US" dirty="0"/>
              <a:t>第二级</a:t>
            </a:r>
            <a:endParaRPr lang="en-US" altLang="zh-CN" dirty="0"/>
          </a:p>
          <a:p>
            <a:pPr lvl="2"/>
            <a:r>
              <a:rPr lang="zh-CN" altLang="en-US" dirty="0"/>
              <a:t>第三级</a:t>
            </a:r>
            <a:endParaRPr lang="en-US" altLang="zh-CN" dirty="0"/>
          </a:p>
          <a:p>
            <a:pPr lvl="3"/>
            <a:r>
              <a:rPr lang="zh-CN" altLang="en-US" dirty="0"/>
              <a:t>第四级</a:t>
            </a:r>
            <a:endParaRPr lang="en-US" altLang="zh-CN" dirty="0"/>
          </a:p>
          <a:p>
            <a:pPr lvl="4"/>
            <a:r>
              <a:rPr lang="zh-CN" altLang="en-US" dirty="0"/>
              <a:t>第五级</a:t>
            </a:r>
          </a:p>
        </p:txBody>
      </p:sp>
      <p:sp>
        <p:nvSpPr>
          <p:cNvPr id="1028" name="AutoShape 4"/>
          <p:cNvSpPr>
            <a:spLocks noChangeArrowheads="1"/>
          </p:cNvSpPr>
          <p:nvPr/>
        </p:nvSpPr>
        <p:spPr bwMode="auto">
          <a:xfrm>
            <a:off x="566738" y="1119189"/>
            <a:ext cx="7958137"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3399FF"/>
          </a:solidFill>
          <a:ln w="9525">
            <a:solidFill>
              <a:srgbClr val="3399FF"/>
            </a:solidFill>
            <a:round/>
          </a:ln>
        </p:spPr>
        <p:txBody>
          <a:bodyPr/>
          <a:lstStyle/>
          <a:p>
            <a:endParaRPr lang="zh-CN" altLang="en-US"/>
          </a:p>
        </p:txBody>
      </p:sp>
      <p:sp>
        <p:nvSpPr>
          <p:cNvPr id="700422"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lstStyle>
            <a:lvl1pPr>
              <a:spcBef>
                <a:spcPct val="0"/>
              </a:spcBef>
              <a:buClrTx/>
              <a:buFontTx/>
              <a:buNone/>
              <a:defRPr sz="1200">
                <a:latin typeface="Verdana" panose="020B0604030504040204" charset="0"/>
                <a:ea typeface="宋体" panose="02010600030101010101" pitchFamily="2" charset="-122"/>
                <a:cs typeface="宋体" panose="02010600030101010101" pitchFamily="2" charset="-122"/>
              </a:defRPr>
            </a:lvl1pPr>
          </a:lstStyle>
          <a:p>
            <a:fld id="{530820CF-B880-4189-942D-D702A7CBA730}" type="datetimeFigureOut">
              <a:rPr lang="zh-CN" altLang="en-US" smtClean="0"/>
              <a:pPr/>
              <a:t>2025/12/1</a:t>
            </a:fld>
            <a:endParaRPr lang="zh-CN" altLang="en-US"/>
          </a:p>
        </p:txBody>
      </p:sp>
      <p:sp>
        <p:nvSpPr>
          <p:cNvPr id="700423" name="Rectangle 7"/>
          <p:cNvSpPr>
            <a:spLocks noGrp="1" noChangeArrowheads="1"/>
          </p:cNvSpPr>
          <p:nvPr>
            <p:ph type="ftr" sz="quarter" idx="3"/>
          </p:nvPr>
        </p:nvSpPr>
        <p:spPr bwMode="auto">
          <a:xfrm>
            <a:off x="7191375" y="6624638"/>
            <a:ext cx="1952625" cy="23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0" numCol="1" anchor="t" anchorCtr="0" compatLnSpc="1"/>
          <a:lstStyle>
            <a:lvl1pPr algn="r">
              <a:spcBef>
                <a:spcPct val="0"/>
              </a:spcBef>
              <a:buClrTx/>
              <a:buFontTx/>
              <a:buNone/>
              <a:defRPr sz="1200">
                <a:latin typeface="Verdana" panose="020B0604030504040204" charset="0"/>
                <a:ea typeface="宋体" panose="02010600030101010101" pitchFamily="2" charset="-122"/>
                <a:cs typeface="宋体" panose="02010600030101010101" pitchFamily="2" charset="-122"/>
              </a:defRPr>
            </a:lvl1pPr>
          </a:lstStyle>
          <a:p>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xStyles>
    <p:titleStyle>
      <a:lvl1pPr algn="l" rtl="0" eaLnBrk="1" fontAlgn="base" hangingPunct="1">
        <a:spcBef>
          <a:spcPct val="0"/>
        </a:spcBef>
        <a:spcAft>
          <a:spcPct val="0"/>
        </a:spcAft>
        <a:defRPr kumimoji="1" sz="3800">
          <a:solidFill>
            <a:schemeClr val="tx2"/>
          </a:solidFill>
          <a:latin typeface="+mj-lt"/>
          <a:ea typeface="+mj-ea"/>
          <a:cs typeface="+mj-cs"/>
        </a:defRPr>
      </a:lvl1pPr>
      <a:lvl2pPr algn="l" rtl="0" eaLnBrk="1" fontAlgn="base" hangingPunct="1">
        <a:spcBef>
          <a:spcPct val="0"/>
        </a:spcBef>
        <a:spcAft>
          <a:spcPct val="0"/>
        </a:spcAft>
        <a:defRPr kumimoji="1" sz="3800">
          <a:solidFill>
            <a:schemeClr val="tx2"/>
          </a:solidFill>
          <a:latin typeface="Times New Roman" panose="02020603050405020304" charset="0"/>
          <a:ea typeface="黑体" panose="02010609060101010101" charset="-122"/>
          <a:cs typeface="黑体" panose="02010609060101010101" charset="-122"/>
        </a:defRPr>
      </a:lvl2pPr>
      <a:lvl3pPr algn="l" rtl="0" eaLnBrk="1" fontAlgn="base" hangingPunct="1">
        <a:spcBef>
          <a:spcPct val="0"/>
        </a:spcBef>
        <a:spcAft>
          <a:spcPct val="0"/>
        </a:spcAft>
        <a:defRPr kumimoji="1" sz="3800">
          <a:solidFill>
            <a:schemeClr val="tx2"/>
          </a:solidFill>
          <a:latin typeface="Times New Roman" panose="02020603050405020304" charset="0"/>
          <a:ea typeface="黑体" panose="02010609060101010101" charset="-122"/>
          <a:cs typeface="黑体" panose="02010609060101010101" charset="-122"/>
        </a:defRPr>
      </a:lvl3pPr>
      <a:lvl4pPr algn="l" rtl="0" eaLnBrk="1" fontAlgn="base" hangingPunct="1">
        <a:spcBef>
          <a:spcPct val="0"/>
        </a:spcBef>
        <a:spcAft>
          <a:spcPct val="0"/>
        </a:spcAft>
        <a:defRPr kumimoji="1" sz="3800">
          <a:solidFill>
            <a:schemeClr val="tx2"/>
          </a:solidFill>
          <a:latin typeface="Times New Roman" panose="02020603050405020304" charset="0"/>
          <a:ea typeface="黑体" panose="02010609060101010101" charset="-122"/>
          <a:cs typeface="黑体" panose="02010609060101010101" charset="-122"/>
        </a:defRPr>
      </a:lvl4pPr>
      <a:lvl5pPr algn="l" rtl="0" eaLnBrk="1" fontAlgn="base" hangingPunct="1">
        <a:spcBef>
          <a:spcPct val="0"/>
        </a:spcBef>
        <a:spcAft>
          <a:spcPct val="0"/>
        </a:spcAft>
        <a:defRPr kumimoji="1" sz="3800">
          <a:solidFill>
            <a:schemeClr val="tx2"/>
          </a:solidFill>
          <a:latin typeface="Times New Roman" panose="02020603050405020304" charset="0"/>
          <a:ea typeface="黑体" panose="02010609060101010101" charset="-122"/>
          <a:cs typeface="黑体" panose="02010609060101010101" charset="-122"/>
        </a:defRPr>
      </a:lvl5pPr>
      <a:lvl6pPr marL="457200" algn="l" rtl="0" eaLnBrk="1" fontAlgn="base" hangingPunct="1">
        <a:spcBef>
          <a:spcPct val="0"/>
        </a:spcBef>
        <a:spcAft>
          <a:spcPct val="0"/>
        </a:spcAft>
        <a:defRPr sz="3800">
          <a:solidFill>
            <a:schemeClr val="tx2"/>
          </a:solidFill>
          <a:latin typeface="Times New Roman" panose="02020603050405020304" charset="0"/>
          <a:ea typeface="黑体" panose="02010609060101010101" charset="-122"/>
          <a:cs typeface="黑体" panose="02010609060101010101" charset="-122"/>
        </a:defRPr>
      </a:lvl6pPr>
      <a:lvl7pPr marL="914400" algn="l" rtl="0" eaLnBrk="1" fontAlgn="base" hangingPunct="1">
        <a:spcBef>
          <a:spcPct val="0"/>
        </a:spcBef>
        <a:spcAft>
          <a:spcPct val="0"/>
        </a:spcAft>
        <a:defRPr sz="3800">
          <a:solidFill>
            <a:schemeClr val="tx2"/>
          </a:solidFill>
          <a:latin typeface="Times New Roman" panose="02020603050405020304" charset="0"/>
          <a:ea typeface="黑体" panose="02010609060101010101" charset="-122"/>
          <a:cs typeface="黑体" panose="02010609060101010101" charset="-122"/>
        </a:defRPr>
      </a:lvl7pPr>
      <a:lvl8pPr marL="1371600" algn="l" rtl="0" eaLnBrk="1" fontAlgn="base" hangingPunct="1">
        <a:spcBef>
          <a:spcPct val="0"/>
        </a:spcBef>
        <a:spcAft>
          <a:spcPct val="0"/>
        </a:spcAft>
        <a:defRPr sz="3800">
          <a:solidFill>
            <a:schemeClr val="tx2"/>
          </a:solidFill>
          <a:latin typeface="Times New Roman" panose="02020603050405020304" charset="0"/>
          <a:ea typeface="黑体" panose="02010609060101010101" charset="-122"/>
          <a:cs typeface="黑体" panose="02010609060101010101" charset="-122"/>
        </a:defRPr>
      </a:lvl8pPr>
      <a:lvl9pPr marL="1828800" algn="l" rtl="0" eaLnBrk="1" fontAlgn="base" hangingPunct="1">
        <a:spcBef>
          <a:spcPct val="0"/>
        </a:spcBef>
        <a:spcAft>
          <a:spcPct val="0"/>
        </a:spcAft>
        <a:defRPr sz="3800">
          <a:solidFill>
            <a:schemeClr val="tx2"/>
          </a:solidFill>
          <a:latin typeface="Times New Roman" panose="02020603050405020304" charset="0"/>
          <a:ea typeface="黑体" panose="02010609060101010101" charset="-122"/>
          <a:cs typeface="黑体" panose="02010609060101010101" charset="-122"/>
        </a:defRPr>
      </a:lvl9pPr>
    </p:titleStyle>
    <p:bodyStyle>
      <a:lvl1pPr marL="469900" indent="-469900" algn="l" rtl="0" eaLnBrk="1" fontAlgn="base" hangingPunct="1">
        <a:spcBef>
          <a:spcPct val="20000"/>
        </a:spcBef>
        <a:spcAft>
          <a:spcPct val="0"/>
        </a:spcAft>
        <a:buClr>
          <a:srgbClr val="3399FF"/>
        </a:buClr>
        <a:buFont typeface="Wingdings" panose="05000000000000000000" charset="0"/>
        <a:buChar char="o"/>
        <a:defRPr kumimoji="1" sz="2400">
          <a:solidFill>
            <a:schemeClr val="tx1"/>
          </a:solidFill>
          <a:latin typeface="+mn-lt"/>
          <a:ea typeface="+mn-ea"/>
          <a:cs typeface="+mn-cs"/>
        </a:defRPr>
      </a:lvl1pPr>
      <a:lvl2pPr marL="908050" indent="-436880" algn="l" rtl="0" eaLnBrk="1" fontAlgn="base" hangingPunct="1">
        <a:spcBef>
          <a:spcPct val="20000"/>
        </a:spcBef>
        <a:spcAft>
          <a:spcPct val="0"/>
        </a:spcAft>
        <a:buClr>
          <a:srgbClr val="3399FF"/>
        </a:buClr>
        <a:buFont typeface="Wingdings" panose="05000000000000000000" charset="0"/>
        <a:buChar char="n"/>
        <a:defRPr kumimoji="1" sz="2000">
          <a:solidFill>
            <a:schemeClr val="tx1"/>
          </a:solidFill>
          <a:latin typeface="+mn-lt"/>
          <a:ea typeface="+mn-ea"/>
          <a:cs typeface="+mn-cs"/>
        </a:defRPr>
      </a:lvl2pPr>
      <a:lvl3pPr marL="1304925" indent="-395605" algn="l" rtl="0" eaLnBrk="1" fontAlgn="base" hangingPunct="1">
        <a:spcBef>
          <a:spcPct val="20000"/>
        </a:spcBef>
        <a:spcAft>
          <a:spcPct val="0"/>
        </a:spcAft>
        <a:buClr>
          <a:srgbClr val="3399FF"/>
        </a:buClr>
        <a:buFont typeface="Wingdings" panose="05000000000000000000" pitchFamily="2" charset="2"/>
        <a:buChar char="ü"/>
        <a:defRPr kumimoji="1">
          <a:solidFill>
            <a:schemeClr val="tx1"/>
          </a:solidFill>
          <a:latin typeface="+mn-lt"/>
          <a:ea typeface="+mn-ea"/>
          <a:cs typeface="+mn-cs"/>
        </a:defRPr>
      </a:lvl3pPr>
      <a:lvl4pPr marL="1694180" indent="-387350" algn="l" rtl="0" eaLnBrk="1" fontAlgn="base" hangingPunct="1">
        <a:spcBef>
          <a:spcPct val="20000"/>
        </a:spcBef>
        <a:spcAft>
          <a:spcPct val="0"/>
        </a:spcAft>
        <a:buClr>
          <a:srgbClr val="3399FF"/>
        </a:buClr>
        <a:buFont typeface="Wingdings" panose="05000000000000000000" pitchFamily="2" charset="2"/>
        <a:buChar char="Ø"/>
        <a:defRPr kumimoji="1" sz="1600">
          <a:solidFill>
            <a:schemeClr val="tx1"/>
          </a:solidFill>
          <a:latin typeface="+mn-lt"/>
          <a:ea typeface="+mn-ea"/>
          <a:cs typeface="+mn-cs"/>
        </a:defRPr>
      </a:lvl4pPr>
      <a:lvl5pPr marL="2094230" indent="-398780" algn="l" rtl="0" eaLnBrk="1" fontAlgn="base" hangingPunct="1">
        <a:spcBef>
          <a:spcPct val="20000"/>
        </a:spcBef>
        <a:spcAft>
          <a:spcPct val="0"/>
        </a:spcAft>
        <a:buClr>
          <a:srgbClr val="3399FF"/>
        </a:buClr>
        <a:buFont typeface="Wingdings" panose="05000000000000000000" pitchFamily="2" charset="2"/>
        <a:buChar char="l"/>
        <a:defRPr kumimoji="1" sz="1600">
          <a:solidFill>
            <a:schemeClr val="tx1"/>
          </a:solidFill>
          <a:latin typeface="+mn-lt"/>
          <a:ea typeface="+mn-ea"/>
          <a:cs typeface="+mn-cs"/>
        </a:defRPr>
      </a:lvl5pPr>
      <a:lvl6pPr marL="2551430" indent="-398780" algn="l" rtl="0" eaLnBrk="1" fontAlgn="base" hangingPunct="1">
        <a:spcBef>
          <a:spcPct val="20000"/>
        </a:spcBef>
        <a:spcAft>
          <a:spcPct val="0"/>
        </a:spcAft>
        <a:buClr>
          <a:schemeClr val="accent2"/>
        </a:buClr>
        <a:buFont typeface="Wingdings" panose="05000000000000000000" charset="0"/>
        <a:buChar char="§"/>
        <a:defRPr sz="1600">
          <a:solidFill>
            <a:schemeClr val="tx1"/>
          </a:solidFill>
          <a:latin typeface="+mn-lt"/>
          <a:ea typeface="+mn-ea"/>
          <a:cs typeface="+mn-cs"/>
        </a:defRPr>
      </a:lvl6pPr>
      <a:lvl7pPr marL="3008630" indent="-398780" algn="l" rtl="0" eaLnBrk="1" fontAlgn="base" hangingPunct="1">
        <a:spcBef>
          <a:spcPct val="20000"/>
        </a:spcBef>
        <a:spcAft>
          <a:spcPct val="0"/>
        </a:spcAft>
        <a:buClr>
          <a:schemeClr val="accent2"/>
        </a:buClr>
        <a:buFont typeface="Wingdings" panose="05000000000000000000" charset="0"/>
        <a:buChar char="§"/>
        <a:defRPr sz="1600">
          <a:solidFill>
            <a:schemeClr val="tx1"/>
          </a:solidFill>
          <a:latin typeface="+mn-lt"/>
          <a:ea typeface="+mn-ea"/>
          <a:cs typeface="+mn-cs"/>
        </a:defRPr>
      </a:lvl7pPr>
      <a:lvl8pPr marL="3465830" indent="-398780" algn="l" rtl="0" eaLnBrk="1" fontAlgn="base" hangingPunct="1">
        <a:spcBef>
          <a:spcPct val="20000"/>
        </a:spcBef>
        <a:spcAft>
          <a:spcPct val="0"/>
        </a:spcAft>
        <a:buClr>
          <a:schemeClr val="accent2"/>
        </a:buClr>
        <a:buFont typeface="Wingdings" panose="05000000000000000000" charset="0"/>
        <a:buChar char="§"/>
        <a:defRPr sz="1600">
          <a:solidFill>
            <a:schemeClr val="tx1"/>
          </a:solidFill>
          <a:latin typeface="+mn-lt"/>
          <a:ea typeface="+mn-ea"/>
          <a:cs typeface="+mn-cs"/>
        </a:defRPr>
      </a:lvl8pPr>
      <a:lvl9pPr marL="3923030" indent="-398780" algn="l" rtl="0" eaLnBrk="1" fontAlgn="base" hangingPunct="1">
        <a:spcBef>
          <a:spcPct val="20000"/>
        </a:spcBef>
        <a:spcAft>
          <a:spcPct val="0"/>
        </a:spcAft>
        <a:buClr>
          <a:schemeClr val="accent2"/>
        </a:buClr>
        <a:buFont typeface="Wingdings" panose="05000000000000000000" charset="0"/>
        <a:buChar char="§"/>
        <a:defRPr sz="16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1.png"/><Relationship Id="rId4" Type="http://schemas.openxmlformats.org/officeDocument/2006/relationships/image" Target="../media/image30.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3.png"/><Relationship Id="rId5" Type="http://schemas.openxmlformats.org/officeDocument/2006/relationships/oleObject" Target="../embeddings/oleObject4.bin"/><Relationship Id="rId4" Type="http://schemas.openxmlformats.org/officeDocument/2006/relationships/image" Target="../media/image32.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4.wmf"/><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2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45.wmf"/><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3.wmf"/><Relationship Id="rId5" Type="http://schemas.openxmlformats.org/officeDocument/2006/relationships/oleObject" Target="../embeddings/oleObject6.bin"/><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47.w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image" Target="../media/image50.wmf"/><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3.wmf"/><Relationship Id="rId5" Type="http://schemas.openxmlformats.org/officeDocument/2006/relationships/image" Target="../media/image52.wmf"/><Relationship Id="rId10" Type="http://schemas.openxmlformats.org/officeDocument/2006/relationships/image" Target="../media/image49.wmf"/><Relationship Id="rId4" Type="http://schemas.openxmlformats.org/officeDocument/2006/relationships/image" Target="../media/image51.png"/><Relationship Id="rId9" Type="http://schemas.openxmlformats.org/officeDocument/2006/relationships/oleObject" Target="../embeddings/oleObject10.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5.wmf"/><Relationship Id="rId5" Type="http://schemas.openxmlformats.org/officeDocument/2006/relationships/oleObject" Target="../embeddings/oleObject12.bin"/><Relationship Id="rId4" Type="http://schemas.openxmlformats.org/officeDocument/2006/relationships/image" Target="../media/image54.wmf"/></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8.png"/><Relationship Id="rId5" Type="http://schemas.openxmlformats.org/officeDocument/2006/relationships/image" Target="../media/image56.wmf"/><Relationship Id="rId4" Type="http://schemas.openxmlformats.org/officeDocument/2006/relationships/oleObject" Target="../embeddings/oleObject13.bin"/></Relationships>
</file>

<file path=ppt/slides/_rels/slide3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63.wmf"/></Relationships>
</file>

<file path=ppt/slides/_rels/slide37.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wmf"/><Relationship Id="rId1" Type="http://schemas.openxmlformats.org/officeDocument/2006/relationships/slideLayout" Target="../slideLayouts/slideLayout2.xml"/><Relationship Id="rId5" Type="http://schemas.openxmlformats.org/officeDocument/2006/relationships/image" Target="../media/image69.wmf"/><Relationship Id="rId4" Type="http://schemas.openxmlformats.org/officeDocument/2006/relationships/image" Target="../media/image68.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72.wmf"/><Relationship Id="rId5" Type="http://schemas.openxmlformats.org/officeDocument/2006/relationships/oleObject" Target="../embeddings/oleObject16.bin"/><Relationship Id="rId4" Type="http://schemas.openxmlformats.org/officeDocument/2006/relationships/image" Target="../media/image71.wmf"/></Relationships>
</file>

<file path=ppt/slides/_rels/slide4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77.wmf"/><Relationship Id="rId5" Type="http://schemas.openxmlformats.org/officeDocument/2006/relationships/oleObject" Target="../embeddings/oleObject19.bin"/><Relationship Id="rId4" Type="http://schemas.openxmlformats.org/officeDocument/2006/relationships/image" Target="../media/image76.wmf"/><Relationship Id="rId9" Type="http://schemas.openxmlformats.org/officeDocument/2006/relationships/image" Target="../media/image88.png"/></Relationships>
</file>

<file path=ppt/slides/_rels/slide4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46.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1.bin"/><Relationship Id="rId7" Type="http://schemas.openxmlformats.org/officeDocument/2006/relationships/image" Target="../media/image89.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2.bin"/><Relationship Id="rId5" Type="http://schemas.openxmlformats.org/officeDocument/2006/relationships/image" Target="../media/image90.png"/><Relationship Id="rId4" Type="http://schemas.openxmlformats.org/officeDocument/2006/relationships/image" Target="../media/image88.wmf"/></Relationships>
</file>

<file path=ppt/slides/_rels/slide4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50.x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6.wmf"/><Relationship Id="rId7" Type="http://schemas.openxmlformats.org/officeDocument/2006/relationships/image" Target="../media/image100.wmf"/><Relationship Id="rId2"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99.wmf"/><Relationship Id="rId5" Type="http://schemas.openxmlformats.org/officeDocument/2006/relationships/image" Target="../media/image98.wmf"/><Relationship Id="rId4" Type="http://schemas.openxmlformats.org/officeDocument/2006/relationships/image" Target="../media/image97.wmf"/></Relationships>
</file>

<file path=ppt/slides/_rels/slide5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slideLayout" Target="../slideLayouts/slideLayout2.xml"/><Relationship Id="rId4" Type="http://schemas.openxmlformats.org/officeDocument/2006/relationships/image" Target="../media/image105.wmf"/></Relationships>
</file>

<file path=ppt/slides/_rels/slide56.x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000" dirty="0">
                <a:latin typeface="+mj-ea"/>
              </a:rPr>
              <a:t>第</a:t>
            </a:r>
            <a:r>
              <a:rPr lang="en-US" altLang="zh-CN" sz="4000" dirty="0">
                <a:latin typeface="+mj-ea"/>
              </a:rPr>
              <a:t>11</a:t>
            </a:r>
            <a:r>
              <a:rPr lang="zh-CN" altLang="en-US" sz="4000" dirty="0">
                <a:latin typeface="+mj-ea"/>
              </a:rPr>
              <a:t>章  </a:t>
            </a:r>
            <a:r>
              <a:rPr lang="zh-CN" altLang="en-US" sz="4000" dirty="0">
                <a:latin typeface="+mj-ea"/>
                <a:sym typeface="+mn-ea"/>
              </a:rPr>
              <a:t>表示和描述</a:t>
            </a:r>
            <a:endParaRPr lang="zh-CN" altLang="en-US" dirty="0"/>
          </a:p>
        </p:txBody>
      </p:sp>
      <p:sp>
        <p:nvSpPr>
          <p:cNvPr id="3" name="内容占位符 2"/>
          <p:cNvSpPr>
            <a:spLocks noGrp="1"/>
          </p:cNvSpPr>
          <p:nvPr>
            <p:ph idx="1"/>
          </p:nvPr>
        </p:nvSpPr>
        <p:spPr/>
        <p:txBody>
          <a:bodyPr/>
          <a:lstStyle/>
          <a:p>
            <a:pPr marL="0" lvl="0" indent="0" fontAlgn="auto">
              <a:spcBef>
                <a:spcPct val="50000"/>
              </a:spcBef>
              <a:spcAft>
                <a:spcPts val="0"/>
              </a:spcAft>
              <a:buClr>
                <a:srgbClr val="000000"/>
              </a:buClr>
              <a:buNone/>
              <a:defRPr/>
            </a:pPr>
            <a:r>
              <a:rPr kumimoji="0" lang="en-US" altLang="zh-CN" kern="1200" dirty="0">
                <a:solidFill>
                  <a:srgbClr val="000000"/>
                </a:solidFill>
                <a:sym typeface="Wingdings" panose="05000000000000000000" pitchFamily="2" charset="2"/>
              </a:rPr>
              <a:t>11.1   </a:t>
            </a:r>
            <a:r>
              <a:rPr kumimoji="0" kern="1200" dirty="0">
                <a:solidFill>
                  <a:srgbClr val="000000"/>
                </a:solidFill>
                <a:sym typeface="Wingdings" panose="05000000000000000000" pitchFamily="2" charset="2"/>
              </a:rPr>
              <a:t>表示</a:t>
            </a:r>
          </a:p>
          <a:p>
            <a:pPr marL="0" lvl="0" indent="0" fontAlgn="auto">
              <a:spcBef>
                <a:spcPct val="50000"/>
              </a:spcBef>
              <a:spcAft>
                <a:spcPts val="0"/>
              </a:spcAft>
              <a:buClr>
                <a:srgbClr val="000000"/>
              </a:buClr>
              <a:buNone/>
              <a:defRPr/>
            </a:pPr>
            <a:r>
              <a:rPr kumimoji="0" lang="en-US" altLang="zh-CN" kern="1200" dirty="0">
                <a:solidFill>
                  <a:srgbClr val="000000"/>
                </a:solidFill>
                <a:sym typeface="Wingdings" panose="05000000000000000000" pitchFamily="2" charset="2"/>
              </a:rPr>
              <a:t>11.2   </a:t>
            </a:r>
            <a:r>
              <a:rPr kumimoji="0" kern="1200" dirty="0">
                <a:solidFill>
                  <a:srgbClr val="000000"/>
                </a:solidFill>
                <a:sym typeface="Wingdings" panose="05000000000000000000" pitchFamily="2" charset="2"/>
              </a:rPr>
              <a:t>边界描绘子</a:t>
            </a:r>
          </a:p>
          <a:p>
            <a:pPr marL="0" lvl="0" indent="0" fontAlgn="auto">
              <a:spcBef>
                <a:spcPct val="50000"/>
              </a:spcBef>
              <a:spcAft>
                <a:spcPts val="0"/>
              </a:spcAft>
              <a:buClr>
                <a:srgbClr val="000000"/>
              </a:buClr>
              <a:buNone/>
              <a:defRPr/>
            </a:pPr>
            <a:r>
              <a:rPr kumimoji="0" lang="en-US" altLang="zh-CN" kern="1200" dirty="0">
                <a:solidFill>
                  <a:srgbClr val="000000"/>
                </a:solidFill>
                <a:sym typeface="Wingdings" panose="05000000000000000000" pitchFamily="2" charset="2"/>
              </a:rPr>
              <a:t>11.3   </a:t>
            </a:r>
            <a:r>
              <a:rPr kumimoji="0" kern="1200" dirty="0">
                <a:solidFill>
                  <a:srgbClr val="000000"/>
                </a:solidFill>
                <a:sym typeface="Wingdings" panose="05000000000000000000" pitchFamily="2" charset="2"/>
              </a:rPr>
              <a:t>区域描绘子</a:t>
            </a:r>
          </a:p>
          <a:p>
            <a:pPr marL="0" lvl="0" indent="0" fontAlgn="auto">
              <a:spcBef>
                <a:spcPct val="50000"/>
              </a:spcBef>
              <a:spcAft>
                <a:spcPts val="0"/>
              </a:spcAft>
              <a:buClr>
                <a:srgbClr val="000000"/>
              </a:buClr>
              <a:buNone/>
              <a:defRPr/>
            </a:pPr>
            <a:r>
              <a:rPr kumimoji="0" lang="en-US" altLang="zh-CN" kern="1200" dirty="0">
                <a:solidFill>
                  <a:srgbClr val="000000"/>
                </a:solidFill>
                <a:sym typeface="Wingdings" panose="05000000000000000000" pitchFamily="2" charset="2"/>
              </a:rPr>
              <a:t>11.4   </a:t>
            </a:r>
            <a:r>
              <a:rPr kumimoji="0" kern="1200" dirty="0">
                <a:solidFill>
                  <a:srgbClr val="000000"/>
                </a:solidFill>
                <a:sym typeface="Wingdings" panose="05000000000000000000" pitchFamily="2" charset="2"/>
              </a:rPr>
              <a:t>使用主成分进行描绘</a:t>
            </a:r>
          </a:p>
          <a:p>
            <a:pPr marL="0" lvl="0" indent="0" fontAlgn="auto">
              <a:spcBef>
                <a:spcPct val="50000"/>
              </a:spcBef>
              <a:spcAft>
                <a:spcPts val="0"/>
              </a:spcAft>
              <a:buClr>
                <a:srgbClr val="000000"/>
              </a:buClr>
              <a:buNone/>
              <a:defRPr/>
            </a:pPr>
            <a:r>
              <a:rPr kumimoji="0" lang="en-US" altLang="zh-CN" kern="1200" dirty="0">
                <a:solidFill>
                  <a:srgbClr val="000000"/>
                </a:solidFill>
                <a:sym typeface="Wingdings" panose="05000000000000000000" pitchFamily="2" charset="2"/>
              </a:rPr>
              <a:t>11.5   </a:t>
            </a:r>
            <a:r>
              <a:rPr kumimoji="0" kern="1200" dirty="0">
                <a:solidFill>
                  <a:srgbClr val="000000"/>
                </a:solidFill>
                <a:sym typeface="Wingdings" panose="05000000000000000000" pitchFamily="2" charset="2"/>
              </a:rPr>
              <a:t>关系描绘子</a:t>
            </a:r>
            <a:r>
              <a:rPr kumimoji="0" lang="en-US" altLang="zh-CN" kern="1200" dirty="0">
                <a:solidFill>
                  <a:srgbClr val="000000"/>
                </a:solidFill>
                <a:sym typeface="Wingdings" panose="05000000000000000000" pitchFamily="2" charset="2"/>
              </a:rPr>
              <a:t>	</a:t>
            </a:r>
            <a:endParaRPr lang="zh-CN" altLang="en-US" sz="2800" dirty="0">
              <a:solidFill>
                <a:srgbClr val="000000"/>
              </a:solidFill>
              <a:latin typeface="黑体" panose="02010609060101010101" charset="-122"/>
              <a:sym typeface="+mn-ea"/>
            </a:endParaRPr>
          </a:p>
          <a:p>
            <a:endParaRPr lang="zh-CN" alt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11.1.3  </a:t>
            </a:r>
            <a:r>
              <a:rPr lang="zh-CN" altLang="en-US" dirty="0"/>
              <a:t>最小周长多边形近似</a:t>
            </a:r>
          </a:p>
        </p:txBody>
      </p:sp>
      <p:sp>
        <p:nvSpPr>
          <p:cNvPr id="3" name="文本框 2"/>
          <p:cNvSpPr txBox="1"/>
          <p:nvPr/>
        </p:nvSpPr>
        <p:spPr>
          <a:xfrm>
            <a:off x="574675" y="1313148"/>
            <a:ext cx="8001000" cy="1323439"/>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a:t>MPP </a:t>
            </a:r>
            <a:r>
              <a:rPr lang="zh-CN" altLang="en-US" sz="2000" dirty="0"/>
              <a:t>算法示例</a:t>
            </a:r>
            <a:endParaRPr lang="en-US" altLang="zh-CN" sz="2000" dirty="0"/>
          </a:p>
          <a:p>
            <a:pPr marL="800100" lvl="1" indent="-342900">
              <a:buFont typeface="Arial" panose="020B0604020202020204" pitchFamily="34" charset="0"/>
              <a:buChar char="•"/>
            </a:pPr>
            <a:r>
              <a:rPr lang="en-US" altLang="zh-CN" sz="2000" dirty="0"/>
              <a:t>MPP</a:t>
            </a:r>
            <a:r>
              <a:rPr lang="zh-CN" altLang="en-US" sz="2000" dirty="0"/>
              <a:t>的优点之一：边界平滑</a:t>
            </a:r>
            <a:endParaRPr lang="en-US" altLang="zh-CN" sz="2000" dirty="0"/>
          </a:p>
          <a:p>
            <a:r>
              <a:rPr lang="en-US" altLang="zh-CN" sz="2000" dirty="0"/>
              <a:t>	</a:t>
            </a:r>
          </a:p>
          <a:p>
            <a:r>
              <a:rPr lang="en-US" altLang="zh-CN" sz="2000" dirty="0"/>
              <a:t>	</a:t>
            </a:r>
            <a:endParaRPr lang="zh-CN" altLang="en-US" sz="2000" dirty="0"/>
          </a:p>
        </p:txBody>
      </p:sp>
      <p:pic>
        <p:nvPicPr>
          <p:cNvPr id="10241" name="图片 315393"/>
          <p:cNvPicPr>
            <a:picLocks noChangeAspect="1"/>
          </p:cNvPicPr>
          <p:nvPr/>
        </p:nvPicPr>
        <p:blipFill>
          <a:blip r:embed="rId2" cstate="print"/>
          <a:stretch>
            <a:fillRect/>
          </a:stretch>
        </p:blipFill>
        <p:spPr>
          <a:xfrm>
            <a:off x="899592" y="2145083"/>
            <a:ext cx="4623435" cy="4583430"/>
          </a:xfrm>
          <a:prstGeom prst="rect">
            <a:avLst/>
          </a:prstGeom>
          <a:noFill/>
          <a:ln w="9525">
            <a:noFill/>
          </a:ln>
        </p:spPr>
      </p:pic>
      <p:pic>
        <p:nvPicPr>
          <p:cNvPr id="10242" name="图片 315394"/>
          <p:cNvPicPr>
            <a:picLocks noChangeAspect="1"/>
          </p:cNvPicPr>
          <p:nvPr/>
        </p:nvPicPr>
        <p:blipFill>
          <a:blip r:embed="rId3" cstate="print"/>
          <a:stretch>
            <a:fillRect/>
          </a:stretch>
        </p:blipFill>
        <p:spPr>
          <a:xfrm>
            <a:off x="5580112" y="2159793"/>
            <a:ext cx="1265736" cy="4293543"/>
          </a:xfrm>
          <a:prstGeom prst="rect">
            <a:avLst/>
          </a:prstGeom>
          <a:noFill/>
          <a:ln w="9525">
            <a:noFill/>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11.1.4  </a:t>
            </a:r>
            <a:r>
              <a:rPr lang="zh-CN" altLang="en-US" dirty="0"/>
              <a:t>其他多边形近似</a:t>
            </a:r>
          </a:p>
        </p:txBody>
      </p:sp>
      <p:sp>
        <p:nvSpPr>
          <p:cNvPr id="3" name="文本框 2"/>
          <p:cNvSpPr txBox="1"/>
          <p:nvPr/>
        </p:nvSpPr>
        <p:spPr>
          <a:xfrm>
            <a:off x="467544" y="1340768"/>
            <a:ext cx="8001000" cy="1400383"/>
          </a:xfrm>
          <a:prstGeom prst="rect">
            <a:avLst/>
          </a:prstGeom>
          <a:noFill/>
        </p:spPr>
        <p:txBody>
          <a:bodyPr wrap="square" rtlCol="0">
            <a:spAutoFit/>
          </a:bodyPr>
          <a:lstStyle/>
          <a:p>
            <a:pPr marL="342900" indent="-342900">
              <a:spcAft>
                <a:spcPts val="300"/>
              </a:spcAft>
              <a:buClr>
                <a:srgbClr val="00B0F0"/>
              </a:buClr>
              <a:buFont typeface="Wingdings" panose="05000000000000000000" pitchFamily="2" charset="2"/>
              <a:buChar char="p"/>
            </a:pPr>
            <a:r>
              <a:rPr lang="zh-CN" altLang="en-US" sz="2000" b="1" dirty="0"/>
              <a:t>聚合技术</a:t>
            </a:r>
            <a:r>
              <a:rPr lang="zh-CN" altLang="en-US" sz="2000" dirty="0"/>
              <a:t>：沿一条边界来聚合一些点，直到</a:t>
            </a:r>
            <a:r>
              <a:rPr lang="zh-CN" altLang="en-US" sz="2000" dirty="0">
                <a:solidFill>
                  <a:srgbClr val="FF0000"/>
                </a:solidFill>
              </a:rPr>
              <a:t>拟合这些聚合点的直线的最小均方误差</a:t>
            </a:r>
            <a:r>
              <a:rPr lang="zh-CN" altLang="en-US" sz="2000" dirty="0"/>
              <a:t>超过某个预设的阈值。</a:t>
            </a:r>
            <a:endParaRPr lang="en-US" altLang="zh-CN" sz="2000" dirty="0"/>
          </a:p>
          <a:p>
            <a:pPr marL="800100" lvl="1" indent="-342900">
              <a:spcAft>
                <a:spcPts val="300"/>
              </a:spcAft>
              <a:buClr>
                <a:srgbClr val="00B0F0"/>
              </a:buClr>
              <a:buFont typeface="Wingdings" panose="05000000000000000000" pitchFamily="2" charset="2"/>
              <a:buChar char="n"/>
            </a:pPr>
            <a:r>
              <a:rPr lang="zh-CN" altLang="en-US" sz="2000" dirty="0">
                <a:solidFill>
                  <a:srgbClr val="FF0000"/>
                </a:solidFill>
              </a:rPr>
              <a:t>与起点有关</a:t>
            </a:r>
            <a:endParaRPr lang="en-US" altLang="zh-CN" sz="2000" dirty="0">
              <a:solidFill>
                <a:srgbClr val="FF0000"/>
              </a:solidFill>
            </a:endParaRPr>
          </a:p>
          <a:p>
            <a:pPr marL="800100" lvl="1" indent="-342900">
              <a:spcAft>
                <a:spcPts val="300"/>
              </a:spcAft>
              <a:buClr>
                <a:srgbClr val="00B0F0"/>
              </a:buClr>
              <a:buFont typeface="Wingdings" panose="05000000000000000000" pitchFamily="2" charset="2"/>
              <a:buChar char="n"/>
            </a:pPr>
            <a:r>
              <a:rPr lang="zh-CN" altLang="en-US" sz="2000" dirty="0">
                <a:solidFill>
                  <a:srgbClr val="FF0000"/>
                </a:solidFill>
              </a:rPr>
              <a:t>贪婪算法</a:t>
            </a:r>
            <a:r>
              <a:rPr lang="en-US" altLang="zh-CN" sz="2000" dirty="0"/>
              <a:t>	</a:t>
            </a:r>
            <a:endParaRPr lang="zh-CN" altLang="en-US" sz="2000"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068960"/>
            <a:ext cx="4192587"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17"/>
          <p:cNvGraphicFramePr>
            <a:graphicFrameLocks noChangeAspect="1"/>
          </p:cNvGraphicFramePr>
          <p:nvPr>
            <p:extLst>
              <p:ext uri="{D42A27DB-BD31-4B8C-83A1-F6EECF244321}">
                <p14:modId xmlns:p14="http://schemas.microsoft.com/office/powerpoint/2010/main" val="617834276"/>
              </p:ext>
            </p:extLst>
          </p:nvPr>
        </p:nvGraphicFramePr>
        <p:xfrm>
          <a:off x="5004048" y="3140968"/>
          <a:ext cx="3894140" cy="1800200"/>
        </p:xfrm>
        <a:graphic>
          <a:graphicData uri="http://schemas.openxmlformats.org/presentationml/2006/ole">
            <mc:AlternateContent xmlns:mc="http://schemas.openxmlformats.org/markup-compatibility/2006">
              <mc:Choice xmlns:v="urn:schemas-microsoft-com:vml" Requires="v">
                <p:oleObj spid="_x0000_s69708" name="图片" r:id="rId4" imgW="2749296" imgH="1824228" progId="Word.Picture.8">
                  <p:embed/>
                </p:oleObj>
              </mc:Choice>
              <mc:Fallback>
                <p:oleObj name="图片" r:id="rId4" imgW="2749296" imgH="1824228" progId="Word.Picture.8">
                  <p:embed/>
                  <p:pic>
                    <p:nvPicPr>
                      <p:cNvPr id="27659"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3140968"/>
                        <a:ext cx="3894140" cy="1800200"/>
                      </a:xfrm>
                      <a:prstGeom prst="rect">
                        <a:avLst/>
                      </a:prstGeom>
                      <a:solidFill>
                        <a:schemeClr val="bg1"/>
                      </a:solidFill>
                      <a:ln>
                        <a:noFill/>
                      </a:ln>
                    </p:spPr>
                  </p:pic>
                </p:oleObj>
              </mc:Fallback>
            </mc:AlternateContent>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11.1.4  </a:t>
            </a:r>
            <a:r>
              <a:rPr lang="zh-CN" altLang="en-US" dirty="0"/>
              <a:t>其他多边形近似</a:t>
            </a:r>
          </a:p>
        </p:txBody>
      </p:sp>
      <p:pic>
        <p:nvPicPr>
          <p:cNvPr id="316418" name="图片 316417"/>
          <p:cNvPicPr>
            <a:picLocks noChangeAspect="1"/>
          </p:cNvPicPr>
          <p:nvPr/>
        </p:nvPicPr>
        <p:blipFill>
          <a:blip r:embed="rId2" cstate="print"/>
          <a:stretch>
            <a:fillRect/>
          </a:stretch>
        </p:blipFill>
        <p:spPr>
          <a:xfrm>
            <a:off x="827584" y="2408347"/>
            <a:ext cx="6200949" cy="3515578"/>
          </a:xfrm>
          <a:prstGeom prst="rect">
            <a:avLst/>
          </a:prstGeom>
          <a:noFill/>
          <a:ln w="9525">
            <a:noFill/>
          </a:ln>
        </p:spPr>
      </p:pic>
      <p:pic>
        <p:nvPicPr>
          <p:cNvPr id="316419" name="图片 316418"/>
          <p:cNvPicPr>
            <a:picLocks noChangeAspect="1"/>
          </p:cNvPicPr>
          <p:nvPr/>
        </p:nvPicPr>
        <p:blipFill>
          <a:blip r:embed="rId3" cstate="print"/>
          <a:stretch>
            <a:fillRect/>
          </a:stretch>
        </p:blipFill>
        <p:spPr>
          <a:xfrm>
            <a:off x="7164288" y="2492896"/>
            <a:ext cx="1555403" cy="2805318"/>
          </a:xfrm>
          <a:prstGeom prst="rect">
            <a:avLst/>
          </a:prstGeom>
          <a:noFill/>
          <a:ln w="9525">
            <a:noFill/>
          </a:ln>
        </p:spPr>
      </p:pic>
      <p:sp>
        <p:nvSpPr>
          <p:cNvPr id="3" name="文本框 2"/>
          <p:cNvSpPr txBox="1"/>
          <p:nvPr/>
        </p:nvSpPr>
        <p:spPr>
          <a:xfrm>
            <a:off x="467544" y="1340768"/>
            <a:ext cx="8108131" cy="707886"/>
          </a:xfrm>
          <a:prstGeom prst="rect">
            <a:avLst/>
          </a:prstGeom>
          <a:noFill/>
        </p:spPr>
        <p:txBody>
          <a:bodyPr wrap="square" rtlCol="0">
            <a:spAutoFit/>
          </a:bodyPr>
          <a:lstStyle/>
          <a:p>
            <a:pPr marL="342900" indent="-342900">
              <a:buClr>
                <a:srgbClr val="00B0F0"/>
              </a:buClr>
              <a:buFont typeface="Wingdings" panose="05000000000000000000" pitchFamily="2" charset="2"/>
              <a:buChar char="p"/>
            </a:pPr>
            <a:r>
              <a:rPr lang="zh-CN" altLang="en-US" sz="2000" b="1" dirty="0"/>
              <a:t>分裂技术</a:t>
            </a:r>
            <a:r>
              <a:rPr lang="zh-CN" altLang="en-US" sz="2000" dirty="0"/>
              <a:t>：分裂边界线段的一种方法是将线段不断地细分成两部分，直到满足规定的准则为止。</a:t>
            </a:r>
          </a:p>
        </p:txBody>
      </p:sp>
    </p:spTree>
    <p:extLst>
      <p:ext uri="{BB962C8B-B14F-4D97-AF65-F5344CB8AC3E}">
        <p14:creationId xmlns:p14="http://schemas.microsoft.com/office/powerpoint/2010/main" val="372658176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11.1.5  </a:t>
            </a:r>
            <a:r>
              <a:rPr lang="zh-CN" altLang="en-US" dirty="0"/>
              <a:t>标记图</a:t>
            </a:r>
          </a:p>
        </p:txBody>
      </p:sp>
      <p:pic>
        <p:nvPicPr>
          <p:cNvPr id="317442" name="图片 317441"/>
          <p:cNvPicPr>
            <a:picLocks noChangeAspect="1"/>
          </p:cNvPicPr>
          <p:nvPr/>
        </p:nvPicPr>
        <p:blipFill>
          <a:blip r:embed="rId2" cstate="print"/>
          <a:stretch>
            <a:fillRect/>
          </a:stretch>
        </p:blipFill>
        <p:spPr>
          <a:xfrm>
            <a:off x="574674" y="2204863"/>
            <a:ext cx="6813173" cy="4087621"/>
          </a:xfrm>
          <a:prstGeom prst="rect">
            <a:avLst/>
          </a:prstGeom>
          <a:noFill/>
          <a:ln w="9525">
            <a:noFill/>
          </a:ln>
        </p:spPr>
      </p:pic>
      <p:pic>
        <p:nvPicPr>
          <p:cNvPr id="317443" name="图片 317442"/>
          <p:cNvPicPr>
            <a:picLocks noChangeAspect="1"/>
          </p:cNvPicPr>
          <p:nvPr/>
        </p:nvPicPr>
        <p:blipFill>
          <a:blip r:embed="rId3" cstate="print"/>
          <a:stretch>
            <a:fillRect/>
          </a:stretch>
        </p:blipFill>
        <p:spPr>
          <a:xfrm>
            <a:off x="7668344" y="3998547"/>
            <a:ext cx="1241425" cy="2293938"/>
          </a:xfrm>
          <a:prstGeom prst="rect">
            <a:avLst/>
          </a:prstGeom>
          <a:noFill/>
          <a:ln w="9525">
            <a:noFill/>
          </a:ln>
        </p:spPr>
      </p:pic>
      <p:sp>
        <p:nvSpPr>
          <p:cNvPr id="3" name="文本框 2"/>
          <p:cNvSpPr txBox="1"/>
          <p:nvPr/>
        </p:nvSpPr>
        <p:spPr>
          <a:xfrm>
            <a:off x="467544" y="1301451"/>
            <a:ext cx="8311837" cy="1015663"/>
          </a:xfrm>
          <a:prstGeom prst="rect">
            <a:avLst/>
          </a:prstGeom>
          <a:noFill/>
        </p:spPr>
        <p:txBody>
          <a:bodyPr wrap="square" rtlCol="0">
            <a:spAutoFit/>
          </a:bodyPr>
          <a:lstStyle/>
          <a:p>
            <a:pPr marL="342900" indent="-342900">
              <a:buClr>
                <a:srgbClr val="00B0F0"/>
              </a:buClr>
              <a:buFont typeface="Wingdings" panose="05000000000000000000" pitchFamily="2" charset="2"/>
              <a:buChar char="p"/>
            </a:pPr>
            <a:r>
              <a:rPr lang="zh-CN" altLang="en-US" sz="2000" dirty="0"/>
              <a:t>标记图是边界的</a:t>
            </a:r>
            <a:r>
              <a:rPr lang="zh-CN" altLang="en-US" sz="2000" dirty="0">
                <a:solidFill>
                  <a:srgbClr val="FF0000"/>
                </a:solidFill>
              </a:rPr>
              <a:t>一维函数</a:t>
            </a:r>
            <a:r>
              <a:rPr lang="zh-CN" altLang="en-US" sz="2000" dirty="0"/>
              <a:t>表示，它可以使用各种方式来生成</a:t>
            </a:r>
            <a:endParaRPr lang="en-US" altLang="zh-CN" sz="2000" dirty="0"/>
          </a:p>
          <a:p>
            <a:pPr marL="342900" indent="-342900">
              <a:buClr>
                <a:srgbClr val="00B0F0"/>
              </a:buClr>
              <a:buFont typeface="Wingdings" panose="05000000000000000000" pitchFamily="2" charset="2"/>
              <a:buChar char="p"/>
            </a:pPr>
            <a:r>
              <a:rPr lang="zh-CN" altLang="en-US" sz="2000" dirty="0"/>
              <a:t>一种最简单的方法是以</a:t>
            </a:r>
            <a:r>
              <a:rPr lang="zh-CN" altLang="en-US" sz="2000" dirty="0">
                <a:solidFill>
                  <a:srgbClr val="FF0000"/>
                </a:solidFill>
              </a:rPr>
              <a:t>角度函数</a:t>
            </a:r>
            <a:r>
              <a:rPr lang="zh-CN" altLang="en-US" sz="2000" dirty="0"/>
              <a:t>的形式画出</a:t>
            </a:r>
            <a:r>
              <a:rPr lang="zh-CN" altLang="en-US" sz="2000" dirty="0">
                <a:solidFill>
                  <a:srgbClr val="0070C0"/>
                </a:solidFill>
              </a:rPr>
              <a:t>质心</a:t>
            </a:r>
            <a:r>
              <a:rPr lang="zh-CN" altLang="en-US" sz="2000" dirty="0"/>
              <a:t>到</a:t>
            </a:r>
            <a:r>
              <a:rPr lang="zh-CN" altLang="en-US" sz="2000" dirty="0">
                <a:solidFill>
                  <a:srgbClr val="0070C0"/>
                </a:solidFill>
              </a:rPr>
              <a:t>边界</a:t>
            </a:r>
            <a:r>
              <a:rPr lang="zh-CN" altLang="en-US" sz="2000" dirty="0"/>
              <a:t>的距离，如下：</a:t>
            </a:r>
          </a:p>
          <a:p>
            <a:pPr marL="342900" indent="-342900">
              <a:buClr>
                <a:srgbClr val="00B0F0"/>
              </a:buClr>
              <a:buFont typeface="Wingdings" panose="05000000000000000000" pitchFamily="2" charset="2"/>
              <a:buChar char="p"/>
            </a:pPr>
            <a:endParaRPr lang="zh-CN" altLang="en-US" sz="2000"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11.1.5  </a:t>
            </a:r>
            <a:r>
              <a:rPr lang="zh-CN" altLang="en-US" dirty="0"/>
              <a:t>标记图</a:t>
            </a:r>
          </a:p>
        </p:txBody>
      </p:sp>
      <p:pic>
        <p:nvPicPr>
          <p:cNvPr id="318466" name="图片 318465"/>
          <p:cNvPicPr>
            <a:picLocks noChangeAspect="1"/>
          </p:cNvPicPr>
          <p:nvPr/>
        </p:nvPicPr>
        <p:blipFill>
          <a:blip r:embed="rId2" cstate="print"/>
          <a:stretch>
            <a:fillRect/>
          </a:stretch>
        </p:blipFill>
        <p:spPr>
          <a:xfrm>
            <a:off x="624205" y="1787208"/>
            <a:ext cx="3541713" cy="4943475"/>
          </a:xfrm>
          <a:prstGeom prst="rect">
            <a:avLst/>
          </a:prstGeom>
          <a:noFill/>
          <a:ln w="9525">
            <a:noFill/>
          </a:ln>
        </p:spPr>
      </p:pic>
      <p:pic>
        <p:nvPicPr>
          <p:cNvPr id="318467" name="图片 318466"/>
          <p:cNvPicPr>
            <a:picLocks noChangeAspect="1"/>
          </p:cNvPicPr>
          <p:nvPr/>
        </p:nvPicPr>
        <p:blipFill>
          <a:blip r:embed="rId3" cstate="print"/>
          <a:stretch>
            <a:fillRect/>
          </a:stretch>
        </p:blipFill>
        <p:spPr>
          <a:xfrm>
            <a:off x="4338003" y="4241165"/>
            <a:ext cx="1211262" cy="2290763"/>
          </a:xfrm>
          <a:prstGeom prst="rect">
            <a:avLst/>
          </a:prstGeom>
          <a:noFill/>
          <a:ln w="9525">
            <a:noFill/>
          </a:ln>
        </p:spPr>
      </p:pic>
      <p:sp>
        <p:nvSpPr>
          <p:cNvPr id="3" name="文本框 2"/>
          <p:cNvSpPr txBox="1"/>
          <p:nvPr/>
        </p:nvSpPr>
        <p:spPr>
          <a:xfrm>
            <a:off x="571500" y="1316355"/>
            <a:ext cx="8001000" cy="398780"/>
          </a:xfrm>
          <a:prstGeom prst="rect">
            <a:avLst/>
          </a:prstGeom>
          <a:noFill/>
        </p:spPr>
        <p:txBody>
          <a:bodyPr wrap="square" rtlCol="0">
            <a:spAutoFit/>
          </a:bodyPr>
          <a:lstStyle/>
          <a:p>
            <a:r>
              <a:rPr lang="zh-CN" altLang="en-US" sz="2000"/>
              <a:t>两个简单物体的标记图：</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11.1.6  </a:t>
            </a:r>
            <a:r>
              <a:rPr lang="zh-CN" altLang="en-US" dirty="0"/>
              <a:t>边界线段</a:t>
            </a:r>
          </a:p>
        </p:txBody>
      </p:sp>
      <p:pic>
        <p:nvPicPr>
          <p:cNvPr id="319490" name="图片 319489"/>
          <p:cNvPicPr>
            <a:picLocks noChangeAspect="1"/>
          </p:cNvPicPr>
          <p:nvPr/>
        </p:nvPicPr>
        <p:blipFill>
          <a:blip r:embed="rId2" cstate="print"/>
          <a:stretch>
            <a:fillRect/>
          </a:stretch>
        </p:blipFill>
        <p:spPr>
          <a:xfrm>
            <a:off x="683568" y="3429000"/>
            <a:ext cx="6096942" cy="2664296"/>
          </a:xfrm>
          <a:prstGeom prst="rect">
            <a:avLst/>
          </a:prstGeom>
          <a:noFill/>
          <a:ln w="9525">
            <a:noFill/>
          </a:ln>
        </p:spPr>
      </p:pic>
      <p:pic>
        <p:nvPicPr>
          <p:cNvPr id="319491" name="图片 319490"/>
          <p:cNvPicPr>
            <a:picLocks noChangeAspect="1"/>
          </p:cNvPicPr>
          <p:nvPr/>
        </p:nvPicPr>
        <p:blipFill>
          <a:blip r:embed="rId3" cstate="print"/>
          <a:stretch>
            <a:fillRect/>
          </a:stretch>
        </p:blipFill>
        <p:spPr>
          <a:xfrm>
            <a:off x="7236296" y="3717032"/>
            <a:ext cx="1432980" cy="1908496"/>
          </a:xfrm>
          <a:prstGeom prst="rect">
            <a:avLst/>
          </a:prstGeom>
          <a:noFill/>
          <a:ln w="9525">
            <a:noFill/>
          </a:ln>
        </p:spPr>
      </p:pic>
      <p:sp>
        <p:nvSpPr>
          <p:cNvPr id="3" name="文本框 2"/>
          <p:cNvSpPr txBox="1"/>
          <p:nvPr/>
        </p:nvSpPr>
        <p:spPr>
          <a:xfrm>
            <a:off x="508634" y="1340768"/>
            <a:ext cx="8239829" cy="2246769"/>
          </a:xfrm>
          <a:prstGeom prst="rect">
            <a:avLst/>
          </a:prstGeom>
          <a:noFill/>
        </p:spPr>
        <p:txBody>
          <a:bodyPr wrap="square" rtlCol="0">
            <a:spAutoFit/>
          </a:bodyPr>
          <a:lstStyle/>
          <a:p>
            <a:r>
              <a:rPr lang="zh-CN" altLang="en-US" sz="2000" dirty="0">
                <a:solidFill>
                  <a:srgbClr val="0070C0"/>
                </a:solidFill>
              </a:rPr>
              <a:t>将边界分解成线段</a:t>
            </a:r>
            <a:r>
              <a:rPr lang="zh-CN" altLang="en-US" sz="2000" dirty="0"/>
              <a:t>能降低边界的复杂性，从而简化描述过程。</a:t>
            </a:r>
          </a:p>
          <a:p>
            <a:endParaRPr lang="zh-CN" altLang="en-US" sz="2000" dirty="0"/>
          </a:p>
          <a:p>
            <a:r>
              <a:rPr lang="zh-CN" altLang="en-US" sz="2000" dirty="0"/>
              <a:t>图左显示了物体（集合</a:t>
            </a:r>
            <a:r>
              <a:rPr lang="en-US" altLang="zh-CN" sz="2000" dirty="0"/>
              <a:t>S</a:t>
            </a:r>
            <a:r>
              <a:rPr lang="zh-CN" altLang="en-US" sz="2000" dirty="0"/>
              <a:t>）及其</a:t>
            </a:r>
            <a:r>
              <a:rPr lang="zh-CN" altLang="en-US" sz="2000" dirty="0">
                <a:solidFill>
                  <a:srgbClr val="FF0000"/>
                </a:solidFill>
              </a:rPr>
              <a:t>凸缺</a:t>
            </a:r>
            <a:r>
              <a:rPr lang="zh-CN" altLang="en-US" sz="2000" dirty="0"/>
              <a:t>（阴影区）。</a:t>
            </a:r>
            <a:endParaRPr lang="en-US" altLang="zh-CN" sz="2000" dirty="0"/>
          </a:p>
          <a:p>
            <a:endParaRPr lang="en-US" altLang="zh-CN" sz="2000" dirty="0"/>
          </a:p>
          <a:p>
            <a:r>
              <a:rPr lang="zh-CN" altLang="en-US" sz="2000" dirty="0"/>
              <a:t>区域边界可以按照如下方式来分割：追踪 </a:t>
            </a:r>
            <a:r>
              <a:rPr lang="en-US" altLang="zh-CN" sz="2000" dirty="0"/>
              <a:t>S </a:t>
            </a:r>
            <a:r>
              <a:rPr lang="zh-CN" altLang="en-US" sz="2000" dirty="0"/>
              <a:t>的轮廓，并标记进入或离开一个凸缺的转变点。</a:t>
            </a:r>
          </a:p>
          <a:p>
            <a:endParaRPr lang="zh-CN" altLang="en-US" sz="2000"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11.1.7  </a:t>
            </a:r>
            <a:r>
              <a:rPr lang="zh-CN" altLang="en-US" dirty="0"/>
              <a:t>骨架</a:t>
            </a:r>
          </a:p>
        </p:txBody>
      </p:sp>
      <p:pic>
        <p:nvPicPr>
          <p:cNvPr id="320514" name="图片 320513"/>
          <p:cNvPicPr>
            <a:picLocks noChangeAspect="1"/>
          </p:cNvPicPr>
          <p:nvPr/>
        </p:nvPicPr>
        <p:blipFill>
          <a:blip r:embed="rId2" cstate="print"/>
          <a:stretch>
            <a:fillRect/>
          </a:stretch>
        </p:blipFill>
        <p:spPr>
          <a:xfrm>
            <a:off x="738505" y="3814445"/>
            <a:ext cx="5325110" cy="2232660"/>
          </a:xfrm>
          <a:prstGeom prst="rect">
            <a:avLst/>
          </a:prstGeom>
          <a:noFill/>
          <a:ln w="9525">
            <a:noFill/>
          </a:ln>
        </p:spPr>
      </p:pic>
      <p:pic>
        <p:nvPicPr>
          <p:cNvPr id="320515" name="图片 320514"/>
          <p:cNvPicPr>
            <a:picLocks noChangeAspect="1"/>
          </p:cNvPicPr>
          <p:nvPr/>
        </p:nvPicPr>
        <p:blipFill>
          <a:blip r:embed="rId3" cstate="print"/>
          <a:stretch>
            <a:fillRect/>
          </a:stretch>
        </p:blipFill>
        <p:spPr>
          <a:xfrm>
            <a:off x="6384925" y="4897438"/>
            <a:ext cx="1339850" cy="1074737"/>
          </a:xfrm>
          <a:prstGeom prst="rect">
            <a:avLst/>
          </a:prstGeom>
          <a:noFill/>
          <a:ln w="9525">
            <a:noFill/>
          </a:ln>
        </p:spPr>
      </p:pic>
      <p:sp>
        <p:nvSpPr>
          <p:cNvPr id="3" name="文本框 2"/>
          <p:cNvSpPr txBox="1"/>
          <p:nvPr/>
        </p:nvSpPr>
        <p:spPr>
          <a:xfrm>
            <a:off x="574675" y="1340768"/>
            <a:ext cx="8001000" cy="2245360"/>
          </a:xfrm>
          <a:prstGeom prst="rect">
            <a:avLst/>
          </a:prstGeom>
          <a:noFill/>
        </p:spPr>
        <p:txBody>
          <a:bodyPr wrap="square" rtlCol="0">
            <a:spAutoFit/>
          </a:bodyPr>
          <a:lstStyle/>
          <a:p>
            <a:r>
              <a:rPr lang="zh-CN" altLang="en-US" sz="2000" dirty="0"/>
              <a:t>表示平面区域内结构形状的一种重要方法是将它</a:t>
            </a:r>
            <a:r>
              <a:rPr lang="zh-CN" altLang="en-US" sz="2000" b="1" dirty="0"/>
              <a:t>简化为图形</a:t>
            </a:r>
            <a:r>
              <a:rPr lang="zh-CN" altLang="en-US" sz="2000" dirty="0"/>
              <a:t>。这种简化可以通过一种</a:t>
            </a:r>
            <a:r>
              <a:rPr lang="zh-CN" altLang="en-US" sz="2000" dirty="0">
                <a:solidFill>
                  <a:srgbClr val="FF0000"/>
                </a:solidFill>
              </a:rPr>
              <a:t>细化</a:t>
            </a:r>
            <a:r>
              <a:rPr lang="en-US" altLang="zh-CN" sz="2000" dirty="0"/>
              <a:t>(</a:t>
            </a:r>
            <a:r>
              <a:rPr lang="zh-CN" altLang="en-US" sz="2000" dirty="0"/>
              <a:t>也成为骨架化</a:t>
            </a:r>
            <a:r>
              <a:rPr lang="en-US" altLang="zh-CN" sz="2000" dirty="0"/>
              <a:t>)</a:t>
            </a:r>
            <a:r>
              <a:rPr lang="zh-CN" altLang="en-US" sz="2000" dirty="0"/>
              <a:t>算法得到该区域的骨架来实现。</a:t>
            </a:r>
          </a:p>
          <a:p>
            <a:endParaRPr lang="zh-CN" altLang="en-US" sz="2000" dirty="0"/>
          </a:p>
          <a:p>
            <a:r>
              <a:rPr lang="zh-CN" altLang="en-US" sz="2000" dirty="0"/>
              <a:t>骨架可以由</a:t>
            </a:r>
            <a:r>
              <a:rPr lang="zh-CN" altLang="en-US" sz="2000" dirty="0">
                <a:solidFill>
                  <a:srgbClr val="FF0000"/>
                </a:solidFill>
              </a:rPr>
              <a:t>中轴变换</a:t>
            </a:r>
            <a:r>
              <a:rPr lang="zh-CN" altLang="en-US" sz="2000" dirty="0"/>
              <a:t>（</a:t>
            </a:r>
            <a:r>
              <a:rPr lang="en-US" altLang="zh-CN" sz="2000" dirty="0"/>
              <a:t>MAT</a:t>
            </a:r>
            <a:r>
              <a:rPr lang="zh-CN" altLang="en-US" sz="2000" dirty="0"/>
              <a:t>）来定义：边界为 </a:t>
            </a:r>
            <a:r>
              <a:rPr lang="en-US" altLang="zh-CN" sz="2000" dirty="0"/>
              <a:t>B </a:t>
            </a:r>
            <a:r>
              <a:rPr lang="zh-CN" altLang="en-US" sz="2000" dirty="0"/>
              <a:t>的区域 </a:t>
            </a:r>
            <a:r>
              <a:rPr lang="en-US" altLang="zh-CN" sz="2000" dirty="0"/>
              <a:t>R </a:t>
            </a:r>
            <a:r>
              <a:rPr lang="zh-CN" altLang="en-US" sz="2000" dirty="0"/>
              <a:t>，对 </a:t>
            </a:r>
            <a:r>
              <a:rPr lang="en-US" altLang="zh-CN" sz="2000" dirty="0"/>
              <a:t>R </a:t>
            </a:r>
            <a:r>
              <a:rPr lang="zh-CN" altLang="en-US" sz="2000" dirty="0"/>
              <a:t>中的每个点 </a:t>
            </a:r>
            <a:r>
              <a:rPr lang="en-US" altLang="zh-CN" sz="2000" dirty="0"/>
              <a:t>p </a:t>
            </a:r>
            <a:r>
              <a:rPr lang="zh-CN" altLang="en-US" sz="2000" dirty="0"/>
              <a:t>，我们在 </a:t>
            </a:r>
            <a:r>
              <a:rPr lang="en-US" altLang="zh-CN" sz="2000" dirty="0"/>
              <a:t>B </a:t>
            </a:r>
            <a:r>
              <a:rPr lang="zh-CN" altLang="en-US" sz="2000" dirty="0"/>
              <a:t>中</a:t>
            </a:r>
            <a:r>
              <a:rPr lang="zh-CN" altLang="en-US" sz="2000" dirty="0">
                <a:solidFill>
                  <a:srgbClr val="0070C0"/>
                </a:solidFill>
              </a:rPr>
              <a:t>找到与其最接近的邻点</a:t>
            </a:r>
            <a:r>
              <a:rPr lang="zh-CN" altLang="en-US" sz="2000" dirty="0"/>
              <a:t>，如果 </a:t>
            </a:r>
            <a:r>
              <a:rPr lang="en-US" altLang="zh-CN" sz="2000" dirty="0"/>
              <a:t>p </a:t>
            </a:r>
            <a:r>
              <a:rPr lang="zh-CN" altLang="en-US" sz="2000" dirty="0"/>
              <a:t>有多个这样的邻点，则认为 </a:t>
            </a:r>
            <a:r>
              <a:rPr lang="en-US" altLang="zh-CN" sz="2000" dirty="0"/>
              <a:t>p </a:t>
            </a:r>
            <a:r>
              <a:rPr lang="zh-CN" altLang="en-US" sz="2000" dirty="0"/>
              <a:t>属于 </a:t>
            </a:r>
            <a:r>
              <a:rPr lang="en-US" altLang="zh-CN" sz="2000" dirty="0"/>
              <a:t>R </a:t>
            </a:r>
            <a:r>
              <a:rPr lang="zh-CN" altLang="en-US" sz="2000" dirty="0"/>
              <a:t>的中轴（骨架）。 </a:t>
            </a:r>
          </a:p>
          <a:p>
            <a:endParaRPr lang="zh-CN" altLang="en-US" sz="2000"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11.1.7  </a:t>
            </a:r>
            <a:r>
              <a:rPr lang="zh-CN" altLang="en-US" dirty="0"/>
              <a:t>骨架</a:t>
            </a:r>
          </a:p>
        </p:txBody>
      </p:sp>
      <p:sp>
        <p:nvSpPr>
          <p:cNvPr id="53251" name="Rectangle 3"/>
          <p:cNvSpPr>
            <a:spLocks noGrp="1" noChangeArrowheads="1"/>
          </p:cNvSpPr>
          <p:nvPr>
            <p:ph idx="1"/>
          </p:nvPr>
        </p:nvSpPr>
        <p:spPr>
          <a:xfrm>
            <a:off x="566738" y="1341438"/>
            <a:ext cx="8001000" cy="4967288"/>
          </a:xfrm>
        </p:spPr>
        <p:txBody>
          <a:bodyPr vert="horz" wrap="square" lIns="91440" tIns="45720" rIns="91440" bIns="45720" numCol="1" anchor="t" anchorCtr="0" compatLnSpc="1"/>
          <a:lstStyle/>
          <a:p>
            <a:pPr marL="469900" marR="0" lvl="0" indent="-46990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o"/>
              <a:defRPr/>
            </a:pPr>
            <a:r>
              <a:rPr kumimoji="1" lang="zh-CN" altLang="en-US" b="0" i="0" u="none" strike="noStrike" kern="0" cap="none" spc="0" normalizeH="0" baseline="0" noProof="0" dirty="0">
                <a:ln>
                  <a:noFill/>
                </a:ln>
                <a:solidFill>
                  <a:schemeClr val="tx1"/>
                </a:solidFill>
                <a:effectLst/>
                <a:uLnTx/>
                <a:uFillTx/>
                <a:latin typeface="+mn-lt"/>
                <a:ea typeface="+mn-ea"/>
                <a:cs typeface="+mn-cs"/>
                <a:sym typeface="Symbol" panose="05050102010706020507" pitchFamily="18" charset="2"/>
              </a:rPr>
              <a:t>直接利用定义计算骨架点，代价太大。</a:t>
            </a:r>
          </a:p>
          <a:p>
            <a:pPr marL="469900" marR="0" lvl="0" indent="-46990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o"/>
              <a:defRPr/>
            </a:pPr>
            <a:r>
              <a:rPr kumimoji="1" lang="zh-CN" altLang="en-US" b="0" i="0" u="none" strike="noStrike" kern="0" cap="none" spc="0" normalizeH="0" baseline="0" noProof="0" dirty="0">
                <a:ln>
                  <a:noFill/>
                </a:ln>
                <a:solidFill>
                  <a:schemeClr val="tx1"/>
                </a:solidFill>
                <a:effectLst/>
                <a:uLnTx/>
                <a:uFillTx/>
                <a:latin typeface="+mn-lt"/>
                <a:ea typeface="+mn-ea"/>
                <a:cs typeface="+mn-cs"/>
                <a:sym typeface="Symbol" panose="05050102010706020507" pitchFamily="18" charset="2"/>
              </a:rPr>
              <a:t>实际中可采用</a:t>
            </a:r>
            <a:r>
              <a:rPr kumimoji="1" lang="zh-CN" altLang="en-US" b="0" i="0" u="none" strike="noStrike" kern="0" cap="none" spc="0" normalizeH="0" baseline="0" noProof="0" dirty="0">
                <a:ln>
                  <a:noFill/>
                </a:ln>
                <a:solidFill>
                  <a:srgbClr val="FF0000"/>
                </a:solidFill>
                <a:effectLst/>
                <a:uLnTx/>
                <a:uFillTx/>
                <a:latin typeface="+mn-lt"/>
                <a:ea typeface="+mn-ea"/>
                <a:cs typeface="+mn-cs"/>
                <a:sym typeface="Symbol" panose="05050102010706020507" pitchFamily="18" charset="2"/>
              </a:rPr>
              <a:t>逐次消除边界点</a:t>
            </a:r>
            <a:r>
              <a:rPr kumimoji="1" lang="zh-CN" altLang="en-US" b="0" i="0" u="none" strike="noStrike" kern="0" cap="none" spc="0" normalizeH="0" baseline="0" noProof="0" dirty="0">
                <a:ln>
                  <a:noFill/>
                </a:ln>
                <a:solidFill>
                  <a:schemeClr val="tx1"/>
                </a:solidFill>
                <a:effectLst/>
                <a:uLnTx/>
                <a:uFillTx/>
                <a:latin typeface="+mn-lt"/>
                <a:ea typeface="+mn-ea"/>
                <a:cs typeface="+mn-cs"/>
                <a:sym typeface="Symbol" panose="05050102010706020507" pitchFamily="18" charset="2"/>
              </a:rPr>
              <a:t>的迭代细化算法。</a:t>
            </a:r>
          </a:p>
          <a:p>
            <a:pPr marL="469900" marR="0" lvl="0" indent="-46990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o"/>
              <a:defRPr/>
            </a:pPr>
            <a:r>
              <a:rPr kumimoji="1" lang="zh-CN" altLang="en-US" b="0" i="0" u="none" strike="noStrike" kern="0" cap="none" spc="0" normalizeH="0" baseline="0" noProof="0" dirty="0">
                <a:ln>
                  <a:noFill/>
                </a:ln>
                <a:solidFill>
                  <a:schemeClr val="tx1"/>
                </a:solidFill>
                <a:effectLst/>
                <a:uLnTx/>
                <a:uFillTx/>
                <a:latin typeface="+mn-lt"/>
                <a:ea typeface="+mn-ea"/>
                <a:cs typeface="+mn-cs"/>
                <a:sym typeface="Symbol" panose="05050102010706020507" pitchFamily="18" charset="2"/>
              </a:rPr>
              <a:t>这个过程中，有</a:t>
            </a:r>
            <a:r>
              <a:rPr kumimoji="1" lang="en-US" altLang="zh-CN" b="0" i="0" u="none" strike="noStrike" kern="0" cap="none" spc="0" normalizeH="0" baseline="0" noProof="0" dirty="0">
                <a:ln>
                  <a:noFill/>
                </a:ln>
                <a:solidFill>
                  <a:schemeClr val="tx1"/>
                </a:solidFill>
                <a:effectLst/>
                <a:uLnTx/>
                <a:uFillTx/>
                <a:latin typeface="+mn-lt"/>
                <a:ea typeface="+mn-ea"/>
                <a:cs typeface="+mn-cs"/>
                <a:sym typeface="Symbol" panose="05050102010706020507" pitchFamily="18" charset="2"/>
              </a:rPr>
              <a:t>3</a:t>
            </a:r>
            <a:r>
              <a:rPr kumimoji="1" lang="zh-CN" altLang="en-US" b="0" i="0" u="none" strike="noStrike" kern="0" cap="none" spc="0" normalizeH="0" baseline="0" noProof="0" dirty="0">
                <a:ln>
                  <a:noFill/>
                </a:ln>
                <a:solidFill>
                  <a:schemeClr val="tx1"/>
                </a:solidFill>
                <a:effectLst/>
                <a:uLnTx/>
                <a:uFillTx/>
                <a:latin typeface="+mn-lt"/>
                <a:ea typeface="+mn-ea"/>
                <a:cs typeface="+mn-cs"/>
                <a:sym typeface="Symbol" panose="05050102010706020507" pitchFamily="18" charset="2"/>
              </a:rPr>
              <a:t>个限制条件需要满足</a:t>
            </a:r>
            <a:r>
              <a:rPr kumimoji="1" lang="en-US" altLang="zh-CN" b="0" i="0" u="none" strike="noStrike" kern="0" cap="none" spc="0" normalizeH="0" baseline="0" noProof="0" dirty="0">
                <a:ln>
                  <a:noFill/>
                </a:ln>
                <a:solidFill>
                  <a:schemeClr val="tx1"/>
                </a:solidFill>
                <a:effectLst/>
                <a:uLnTx/>
                <a:uFillTx/>
                <a:latin typeface="+mn-lt"/>
                <a:ea typeface="+mn-ea"/>
                <a:cs typeface="+mn-cs"/>
                <a:sym typeface="Symbol" panose="05050102010706020507" pitchFamily="18" charset="2"/>
              </a:rPr>
              <a:t>: </a:t>
            </a:r>
          </a:p>
          <a:p>
            <a:pPr marL="469900" marR="0" lvl="0" indent="-469900" algn="l" defTabSz="914400" rtl="0" eaLnBrk="1" fontAlgn="base" latinLnBrk="0" hangingPunct="1">
              <a:lnSpc>
                <a:spcPct val="100000"/>
              </a:lnSpc>
              <a:spcBef>
                <a:spcPct val="20000"/>
              </a:spcBef>
              <a:spcAft>
                <a:spcPct val="0"/>
              </a:spcAft>
              <a:buClr>
                <a:srgbClr val="3399FF"/>
              </a:buClr>
              <a:buSzTx/>
              <a:buFont typeface="Wingdings" panose="05000000000000000000" pitchFamily="2" charset="2"/>
              <a:buNone/>
              <a:defRPr/>
            </a:pPr>
            <a:r>
              <a:rPr kumimoji="1" lang="en-US" altLang="zh-CN" b="0" i="0" u="none" strike="noStrike" kern="0" cap="none" spc="0" normalizeH="0" baseline="0" noProof="0" dirty="0">
                <a:ln>
                  <a:noFill/>
                </a:ln>
                <a:solidFill>
                  <a:schemeClr val="tx1"/>
                </a:solidFill>
                <a:effectLst/>
                <a:uLnTx/>
                <a:uFillTx/>
                <a:latin typeface="+mn-lt"/>
                <a:ea typeface="+mn-ea"/>
                <a:cs typeface="+mn-cs"/>
                <a:sym typeface="Symbol" panose="05050102010706020507" pitchFamily="18" charset="2"/>
              </a:rPr>
              <a:t>    (1) </a:t>
            </a:r>
            <a:r>
              <a:rPr kumimoji="1" b="0" i="0" u="none" strike="noStrike" kern="0" cap="none" spc="0" normalizeH="0" baseline="0" noProof="0" dirty="0">
                <a:ln>
                  <a:noFill/>
                </a:ln>
                <a:solidFill>
                  <a:schemeClr val="tx1"/>
                </a:solidFill>
                <a:effectLst/>
                <a:uLnTx/>
                <a:uFillTx/>
                <a:latin typeface="+mn-lt"/>
                <a:ea typeface="+mn-ea"/>
                <a:cs typeface="+mn-cs"/>
                <a:sym typeface="Symbol" panose="05050102010706020507" pitchFamily="18" charset="2"/>
              </a:rPr>
              <a:t>不能删除端点</a:t>
            </a:r>
            <a:endParaRPr kumimoji="1" lang="zh-CN" altLang="en-US" b="0" i="0" u="none" strike="noStrike" kern="0" cap="none" spc="0" normalizeH="0" baseline="0" noProof="0" dirty="0">
              <a:ln>
                <a:noFill/>
              </a:ln>
              <a:solidFill>
                <a:schemeClr val="tx1"/>
              </a:solidFill>
              <a:effectLst/>
              <a:uLnTx/>
              <a:uFillTx/>
              <a:latin typeface="+mn-lt"/>
              <a:ea typeface="+mn-ea"/>
              <a:cs typeface="+mn-cs"/>
              <a:sym typeface="Symbol" panose="05050102010706020507" pitchFamily="18" charset="2"/>
            </a:endParaRPr>
          </a:p>
          <a:p>
            <a:pPr marL="469900" marR="0" lvl="0" indent="-469900" algn="l" defTabSz="914400" rtl="0" eaLnBrk="1" fontAlgn="base" latinLnBrk="0" hangingPunct="1">
              <a:lnSpc>
                <a:spcPct val="100000"/>
              </a:lnSpc>
              <a:spcBef>
                <a:spcPct val="20000"/>
              </a:spcBef>
              <a:spcAft>
                <a:spcPct val="0"/>
              </a:spcAft>
              <a:buClr>
                <a:srgbClr val="3399FF"/>
              </a:buClr>
              <a:buSzTx/>
              <a:buFont typeface="Wingdings" panose="05000000000000000000" pitchFamily="2" charset="2"/>
              <a:buNone/>
              <a:defRPr/>
            </a:pPr>
            <a:r>
              <a:rPr kumimoji="1" lang="zh-CN" altLang="en-US" b="0" i="0" u="none" strike="noStrike" kern="0" cap="none" spc="0" normalizeH="0" baseline="0" noProof="0" dirty="0">
                <a:ln>
                  <a:noFill/>
                </a:ln>
                <a:solidFill>
                  <a:schemeClr val="tx1"/>
                </a:solidFill>
                <a:effectLst/>
                <a:uLnTx/>
                <a:uFillTx/>
                <a:latin typeface="+mn-lt"/>
                <a:ea typeface="+mn-ea"/>
                <a:cs typeface="+mn-cs"/>
                <a:sym typeface="Symbol" panose="05050102010706020507" pitchFamily="18" charset="2"/>
              </a:rPr>
              <a:t>    </a:t>
            </a:r>
            <a:r>
              <a:rPr kumimoji="1" lang="en-US" altLang="zh-CN" b="0" i="0" u="none" strike="noStrike" kern="0" cap="none" spc="0" normalizeH="0" baseline="0" noProof="0" dirty="0">
                <a:ln>
                  <a:noFill/>
                </a:ln>
                <a:solidFill>
                  <a:schemeClr val="tx1"/>
                </a:solidFill>
                <a:effectLst/>
                <a:uLnTx/>
                <a:uFillTx/>
                <a:latin typeface="+mn-lt"/>
                <a:ea typeface="+mn-ea"/>
                <a:cs typeface="+mn-cs"/>
                <a:sym typeface="Symbol" panose="05050102010706020507" pitchFamily="18" charset="2"/>
              </a:rPr>
              <a:t>(2) </a:t>
            </a:r>
            <a:r>
              <a:rPr kumimoji="1" b="0" i="0" u="none" strike="noStrike" kern="0" cap="none" spc="0" normalizeH="0" baseline="0" noProof="0" dirty="0">
                <a:ln>
                  <a:noFill/>
                </a:ln>
                <a:solidFill>
                  <a:schemeClr val="tx1"/>
                </a:solidFill>
                <a:effectLst/>
                <a:uLnTx/>
                <a:uFillTx/>
                <a:latin typeface="+mn-lt"/>
                <a:ea typeface="+mn-ea"/>
                <a:cs typeface="+mn-cs"/>
                <a:sym typeface="Symbol" panose="05050102010706020507" pitchFamily="18" charset="2"/>
              </a:rPr>
              <a:t>不能破坏连接性</a:t>
            </a:r>
            <a:endParaRPr kumimoji="1" lang="zh-CN" altLang="en-US" b="0" i="0" u="none" strike="noStrike" kern="0" cap="none" spc="0" normalizeH="0" baseline="0" noProof="0" dirty="0">
              <a:ln>
                <a:noFill/>
              </a:ln>
              <a:solidFill>
                <a:schemeClr val="tx1"/>
              </a:solidFill>
              <a:effectLst/>
              <a:uLnTx/>
              <a:uFillTx/>
              <a:latin typeface="+mn-lt"/>
              <a:ea typeface="+mn-ea"/>
              <a:cs typeface="+mn-cs"/>
              <a:sym typeface="Symbol" panose="05050102010706020507" pitchFamily="18" charset="2"/>
            </a:endParaRPr>
          </a:p>
          <a:p>
            <a:pPr marL="469900" marR="0" lvl="0" indent="-469900" algn="l" defTabSz="914400" rtl="0" eaLnBrk="1" fontAlgn="base" latinLnBrk="0" hangingPunct="1">
              <a:lnSpc>
                <a:spcPct val="100000"/>
              </a:lnSpc>
              <a:spcBef>
                <a:spcPct val="20000"/>
              </a:spcBef>
              <a:spcAft>
                <a:spcPct val="0"/>
              </a:spcAft>
              <a:buClr>
                <a:srgbClr val="3399FF"/>
              </a:buClr>
              <a:buSzTx/>
              <a:buFont typeface="Wingdings" panose="05000000000000000000" pitchFamily="2" charset="2"/>
              <a:buNone/>
              <a:defRPr/>
            </a:pPr>
            <a:r>
              <a:rPr kumimoji="1" lang="zh-CN" altLang="en-US" b="0" i="0" u="none" strike="noStrike" kern="0" cap="none" spc="0" normalizeH="0" baseline="0" noProof="0" dirty="0">
                <a:ln>
                  <a:noFill/>
                </a:ln>
                <a:solidFill>
                  <a:schemeClr val="tx1"/>
                </a:solidFill>
                <a:effectLst/>
                <a:uLnTx/>
                <a:uFillTx/>
                <a:latin typeface="+mn-lt"/>
                <a:ea typeface="+mn-ea"/>
                <a:cs typeface="+mn-cs"/>
                <a:sym typeface="Symbol" panose="05050102010706020507" pitchFamily="18" charset="2"/>
              </a:rPr>
              <a:t>    </a:t>
            </a:r>
            <a:r>
              <a:rPr kumimoji="1" lang="en-US" altLang="zh-CN" b="0" i="0" u="none" strike="noStrike" kern="0" cap="none" spc="0" normalizeH="0" baseline="0" noProof="0" dirty="0">
                <a:ln>
                  <a:noFill/>
                </a:ln>
                <a:solidFill>
                  <a:schemeClr val="tx1"/>
                </a:solidFill>
                <a:effectLst/>
                <a:uLnTx/>
                <a:uFillTx/>
                <a:latin typeface="+mn-lt"/>
                <a:ea typeface="+mn-ea"/>
                <a:cs typeface="+mn-cs"/>
                <a:sym typeface="Symbol" panose="05050102010706020507" pitchFamily="18" charset="2"/>
              </a:rPr>
              <a:t>(3) </a:t>
            </a:r>
            <a:r>
              <a:rPr kumimoji="1" b="0" i="0" u="none" strike="noStrike" kern="0" cap="none" spc="0" normalizeH="0" baseline="0" noProof="0" dirty="0">
                <a:ln>
                  <a:noFill/>
                </a:ln>
                <a:solidFill>
                  <a:schemeClr val="tx1"/>
                </a:solidFill>
                <a:effectLst/>
                <a:uLnTx/>
                <a:uFillTx/>
                <a:latin typeface="+mn-lt"/>
                <a:ea typeface="+mn-ea"/>
                <a:cs typeface="+mn-cs"/>
                <a:sym typeface="Symbol" panose="05050102010706020507" pitchFamily="18" charset="2"/>
              </a:rPr>
              <a:t>不能导致区域的过度腐蚀</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11.1.7  </a:t>
            </a:r>
            <a:r>
              <a:rPr lang="zh-CN" altLang="en-US" dirty="0"/>
              <a:t>骨架</a:t>
            </a:r>
          </a:p>
        </p:txBody>
      </p:sp>
      <p:sp>
        <p:nvSpPr>
          <p:cNvPr id="54273" name="文本框 1"/>
          <p:cNvSpPr txBox="1"/>
          <p:nvPr/>
        </p:nvSpPr>
        <p:spPr>
          <a:xfrm>
            <a:off x="571500" y="1434783"/>
            <a:ext cx="8001000" cy="5286375"/>
          </a:xfrm>
          <a:prstGeom prst="rect">
            <a:avLst/>
          </a:prstGeom>
          <a:solidFill>
            <a:srgbClr val="0070C0"/>
          </a:solidFill>
          <a:ln w="9525">
            <a:noFill/>
          </a:ln>
        </p:spPr>
        <p:txBody>
          <a:bodyPr anchor="t">
            <a:spAutoFit/>
          </a:bodyPr>
          <a:lstStyle/>
          <a:p>
            <a:endParaRPr lang="zh-CN" altLang="en-US" dirty="0">
              <a:latin typeface="Times New Roman" panose="02020603050405020304" charset="0"/>
              <a:ea typeface="宋体" panose="02010600030101010101" pitchFamily="2" charset="-122"/>
            </a:endParaRPr>
          </a:p>
        </p:txBody>
      </p:sp>
      <p:graphicFrame>
        <p:nvGraphicFramePr>
          <p:cNvPr id="54275" name="Object 3"/>
          <p:cNvGraphicFramePr>
            <a:graphicFrameLocks noGrp="1"/>
          </p:cNvGraphicFramePr>
          <p:nvPr>
            <p:ph idx="1"/>
          </p:nvPr>
        </p:nvGraphicFramePr>
        <p:xfrm>
          <a:off x="657225" y="1782763"/>
          <a:ext cx="7835900" cy="4591050"/>
        </p:xfrm>
        <a:graphic>
          <a:graphicData uri="http://schemas.openxmlformats.org/presentationml/2006/ole">
            <mc:AlternateContent xmlns:mc="http://schemas.openxmlformats.org/markup-compatibility/2006">
              <mc:Choice xmlns:v="urn:schemas-microsoft-com:vml" Requires="v">
                <p:oleObj spid="_x0000_s20591" r:id="rId3" imgW="4356000" imgH="2552400" progId="">
                  <p:embed/>
                </p:oleObj>
              </mc:Choice>
              <mc:Fallback>
                <p:oleObj r:id="rId3" imgW="4356000" imgH="2552400" progId="">
                  <p:embed/>
                  <p:pic>
                    <p:nvPicPr>
                      <p:cNvPr id="0" name="Picture 1" descr="image3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 y="1782763"/>
                        <a:ext cx="7835900" cy="4591050"/>
                      </a:xfrm>
                      <a:prstGeom prst="rect">
                        <a:avLst/>
                      </a:prstGeom>
                      <a:solidFill>
                        <a:srgbClr val="FFFF99">
                          <a:alpha val="0"/>
                        </a:srgbClr>
                      </a:solidFill>
                      <a:ln>
                        <a:noFill/>
                      </a:ln>
                    </p:spPr>
                  </p:pic>
                </p:oleObj>
              </mc:Fallback>
            </mc:AlternateContent>
          </a:graphicData>
        </a:graphic>
      </p:graphicFrame>
      <p:pic>
        <p:nvPicPr>
          <p:cNvPr id="54276" name="Picture 4"/>
          <p:cNvPicPr>
            <a:picLocks noChangeAspect="1"/>
          </p:cNvPicPr>
          <p:nvPr/>
        </p:nvPicPr>
        <p:blipFill>
          <a:blip r:embed="rId5" cstate="print"/>
          <a:stretch>
            <a:fillRect/>
          </a:stretch>
        </p:blipFill>
        <p:spPr>
          <a:xfrm>
            <a:off x="7068820" y="3910965"/>
            <a:ext cx="1209675" cy="1200150"/>
          </a:xfrm>
          <a:prstGeom prst="rect">
            <a:avLst/>
          </a:prstGeom>
          <a:noFill/>
          <a:ln w="9525">
            <a:noFill/>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11.1.7  </a:t>
            </a:r>
            <a:r>
              <a:rPr lang="zh-CN" altLang="en-US" dirty="0"/>
              <a:t>骨架</a:t>
            </a:r>
          </a:p>
        </p:txBody>
      </p:sp>
      <p:sp>
        <p:nvSpPr>
          <p:cNvPr id="20484" name="Rectangle 3"/>
          <p:cNvSpPr>
            <a:spLocks noGrp="1" noChangeArrowheads="1"/>
          </p:cNvSpPr>
          <p:nvPr>
            <p:ph idx="1"/>
          </p:nvPr>
        </p:nvSpPr>
        <p:spPr>
          <a:xfrm>
            <a:off x="574675" y="1347788"/>
            <a:ext cx="7542213" cy="4114800"/>
          </a:xfrm>
        </p:spPr>
        <p:txBody>
          <a:bodyPr vert="horz" wrap="square" lIns="91440" tIns="45720" rIns="91440" bIns="45720" numCol="1" anchor="t" anchorCtr="0" compatLnSpc="1"/>
          <a:lstStyle/>
          <a:p>
            <a:pPr marL="469900" marR="0" lvl="0" indent="-469900" algn="l" defTabSz="914400" rtl="0" eaLnBrk="1" fontAlgn="base" latinLnBrk="0" hangingPunct="1">
              <a:lnSpc>
                <a:spcPct val="100000"/>
              </a:lnSpc>
              <a:spcBef>
                <a:spcPct val="20000"/>
              </a:spcBef>
              <a:spcAft>
                <a:spcPct val="0"/>
              </a:spcAft>
              <a:buClr>
                <a:srgbClr val="3399FF"/>
              </a:buClr>
              <a:buSzTx/>
              <a:buFont typeface="Wingdings" panose="05000000000000000000" pitchFamily="2" charset="2"/>
              <a:buChar char="o"/>
              <a:defRPr/>
            </a:pPr>
            <a:r>
              <a:rPr kumimoji="1" lang="en-US" altLang="zh-CN" sz="2800" b="0" i="0" u="none" strike="noStrike" kern="0" cap="none" spc="0" normalizeH="0" baseline="0" noProof="0" dirty="0">
                <a:ln>
                  <a:noFill/>
                </a:ln>
                <a:solidFill>
                  <a:schemeClr val="tx1"/>
                </a:solidFill>
                <a:effectLst/>
                <a:uLnTx/>
                <a:uFillTx/>
                <a:latin typeface="+mn-lt"/>
                <a:ea typeface="+mn-ea"/>
                <a:cs typeface="+mn-cs"/>
              </a:rPr>
              <a:t> </a:t>
            </a:r>
            <a:r>
              <a:rPr kumimoji="1" lang="zh-CN" altLang="en-US" sz="2800" b="0" i="0" u="none" strike="noStrike" kern="0" cap="none" spc="0" normalizeH="0" baseline="0" noProof="0" dirty="0">
                <a:ln>
                  <a:noFill/>
                </a:ln>
                <a:solidFill>
                  <a:schemeClr val="tx1"/>
                </a:solidFill>
                <a:effectLst/>
                <a:uLnTx/>
                <a:uFillTx/>
                <a:latin typeface="+mn-lt"/>
                <a:ea typeface="+mn-ea"/>
                <a:cs typeface="+mn-cs"/>
              </a:rPr>
              <a:t>算法解释</a:t>
            </a:r>
          </a:p>
          <a:p>
            <a:pPr marL="469900" marR="0" lvl="0" indent="-469900" algn="l" defTabSz="914400" rtl="0" eaLnBrk="1" fontAlgn="base" latinLnBrk="0" hangingPunct="1">
              <a:lnSpc>
                <a:spcPct val="100000"/>
              </a:lnSpc>
              <a:spcBef>
                <a:spcPct val="20000"/>
              </a:spcBef>
              <a:spcAft>
                <a:spcPct val="0"/>
              </a:spcAft>
              <a:buClr>
                <a:srgbClr val="3399FF"/>
              </a:buClr>
              <a:buSzTx/>
              <a:buFont typeface="Wingdings" panose="05000000000000000000" pitchFamily="2" charset="2"/>
              <a:buChar char="o"/>
              <a:defRPr/>
            </a:pPr>
            <a:endParaRPr kumimoji="1" lang="zh-CN" altLang="en-US" sz="2800" b="0" i="0" u="none" strike="noStrike" kern="0" cap="none" spc="0" normalizeH="0" baseline="0" noProof="0" dirty="0">
              <a:ln>
                <a:noFill/>
              </a:ln>
              <a:solidFill>
                <a:schemeClr val="tx1"/>
              </a:solidFill>
              <a:effectLst/>
              <a:uLnTx/>
              <a:uFillTx/>
              <a:latin typeface="+mn-lt"/>
              <a:ea typeface="+mn-ea"/>
              <a:cs typeface="+mn-cs"/>
            </a:endParaRPr>
          </a:p>
          <a:p>
            <a:pPr marL="469900" marR="0" lvl="0" indent="-469900" algn="l" defTabSz="914400" rtl="0" eaLnBrk="1" fontAlgn="base" latinLnBrk="0" hangingPunct="1">
              <a:lnSpc>
                <a:spcPct val="100000"/>
              </a:lnSpc>
              <a:spcBef>
                <a:spcPct val="20000"/>
              </a:spcBef>
              <a:spcAft>
                <a:spcPct val="0"/>
              </a:spcAft>
              <a:buClr>
                <a:srgbClr val="3399FF"/>
              </a:buClr>
              <a:buSzTx/>
              <a:buFont typeface="Wingdings" panose="05000000000000000000" pitchFamily="2" charset="2"/>
              <a:buChar char="o"/>
              <a:defRPr/>
            </a:pPr>
            <a:endParaRPr kumimoji="1" lang="zh-CN" altLang="en-US" sz="2800" b="0" i="0" u="none" strike="noStrike" kern="0" cap="none" spc="0" normalizeH="0" baseline="0" noProof="0" dirty="0">
              <a:ln>
                <a:noFill/>
              </a:ln>
              <a:solidFill>
                <a:schemeClr val="tx1"/>
              </a:solidFill>
              <a:effectLst/>
              <a:uLnTx/>
              <a:uFillTx/>
              <a:latin typeface="+mn-lt"/>
              <a:ea typeface="+mn-ea"/>
              <a:cs typeface="+mn-cs"/>
            </a:endParaRPr>
          </a:p>
          <a:p>
            <a:pPr marL="908050" marR="0" lvl="1" indent="-436880" algn="l" defTabSz="914400" rtl="0" eaLnBrk="1" fontAlgn="base" latinLnBrk="0" hangingPunct="1">
              <a:lnSpc>
                <a:spcPct val="100000"/>
              </a:lnSpc>
              <a:spcBef>
                <a:spcPct val="20000"/>
              </a:spcBef>
              <a:spcAft>
                <a:spcPct val="0"/>
              </a:spcAft>
              <a:buClr>
                <a:srgbClr val="3399FF"/>
              </a:buClr>
              <a:buSzTx/>
              <a:buFont typeface="Wingdings" panose="05000000000000000000" pitchFamily="2" charset="2"/>
              <a:buChar char="n"/>
              <a:defRPr/>
            </a:pPr>
            <a:r>
              <a:rPr kumimoji="1" lang="zh-CN" altLang="en-US" sz="2400" b="0" i="0" u="none" strike="noStrike" kern="0" cap="none" spc="0" normalizeH="0" baseline="0" noProof="0" dirty="0">
                <a:ln>
                  <a:noFill/>
                </a:ln>
                <a:solidFill>
                  <a:schemeClr val="tx1"/>
                </a:solidFill>
                <a:effectLst/>
                <a:uLnTx/>
                <a:uFillTx/>
                <a:latin typeface="+mn-lt"/>
                <a:ea typeface="+mn-ea"/>
                <a:cs typeface="+mn-cs"/>
              </a:rPr>
              <a:t>条件 </a:t>
            </a:r>
            <a:r>
              <a:rPr kumimoji="1" lang="en-US" altLang="zh-CN" sz="2400" b="0" i="0" u="none" strike="noStrike" kern="0" cap="none" spc="0" normalizeH="0" baseline="0" noProof="0" dirty="0" err="1">
                <a:ln>
                  <a:noFill/>
                </a:ln>
                <a:solidFill>
                  <a:schemeClr val="tx1"/>
                </a:solidFill>
                <a:effectLst/>
                <a:uLnTx/>
                <a:uFillTx/>
                <a:latin typeface="+mn-lt"/>
                <a:ea typeface="+mn-ea"/>
                <a:cs typeface="+mn-cs"/>
              </a:rPr>
              <a:t>i</a:t>
            </a:r>
            <a:r>
              <a:rPr kumimoji="1" lang="en-US" altLang="zh-CN" sz="2400" b="0" i="0" u="none" strike="noStrike" kern="0" cap="none" spc="0" normalizeH="0" baseline="0" noProof="0" dirty="0">
                <a:ln>
                  <a:noFill/>
                </a:ln>
                <a:solidFill>
                  <a:schemeClr val="tx1"/>
                </a:solidFill>
                <a:effectLst/>
                <a:uLnTx/>
                <a:uFillTx/>
                <a:latin typeface="+mn-lt"/>
                <a:ea typeface="+mn-ea"/>
                <a:cs typeface="+mn-cs"/>
              </a:rPr>
              <a:t>) </a:t>
            </a:r>
            <a:r>
              <a:rPr kumimoji="1" lang="zh-CN" altLang="en-US" sz="2400" b="0" i="0" u="none" strike="noStrike" kern="0" cap="none" spc="0" normalizeH="0" baseline="0" noProof="0" dirty="0">
                <a:ln>
                  <a:noFill/>
                </a:ln>
                <a:solidFill>
                  <a:schemeClr val="tx1"/>
                </a:solidFill>
                <a:effectLst/>
                <a:uLnTx/>
                <a:uFillTx/>
                <a:latin typeface="+mn-lt"/>
                <a:ea typeface="+mn-ea"/>
                <a:cs typeface="+mn-cs"/>
              </a:rPr>
              <a:t>保证不消去</a:t>
            </a:r>
            <a:r>
              <a:rPr kumimoji="1" lang="zh-CN" altLang="en-US" sz="2400" b="0" i="0" u="none" strike="noStrike" kern="0" cap="none" spc="0" normalizeH="0" baseline="0" noProof="0" dirty="0">
                <a:ln>
                  <a:noFill/>
                </a:ln>
                <a:solidFill>
                  <a:schemeClr val="tx1"/>
                </a:solidFill>
                <a:effectLst/>
                <a:uLnTx/>
                <a:uFillTx/>
                <a:latin typeface="+mn-lt"/>
                <a:ea typeface="+mn-ea"/>
                <a:cs typeface="+mn-cs"/>
                <a:sym typeface="Symbol" panose="05050102010706020507" pitchFamily="18" charset="2"/>
              </a:rPr>
              <a:t>线段端点和过多侵蚀区域。</a:t>
            </a:r>
          </a:p>
          <a:p>
            <a:pPr marL="908050" marR="0" lvl="1" indent="-436880" algn="l" defTabSz="914400" rtl="0" eaLnBrk="1" fontAlgn="base" latinLnBrk="0" hangingPunct="1">
              <a:lnSpc>
                <a:spcPct val="100000"/>
              </a:lnSpc>
              <a:spcBef>
                <a:spcPct val="20000"/>
              </a:spcBef>
              <a:spcAft>
                <a:spcPct val="0"/>
              </a:spcAft>
              <a:buClr>
                <a:srgbClr val="3399FF"/>
              </a:buClr>
              <a:buSzTx/>
              <a:buFont typeface="Wingdings" panose="05000000000000000000" pitchFamily="2" charset="2"/>
              <a:buChar char="n"/>
              <a:defRPr/>
            </a:pPr>
            <a:r>
              <a:rPr kumimoji="1" lang="zh-CN" altLang="en-US" sz="2400" b="0" i="0" u="none" strike="noStrike" kern="0" cap="none" spc="0" normalizeH="0" baseline="0" noProof="0" dirty="0">
                <a:ln>
                  <a:noFill/>
                </a:ln>
                <a:solidFill>
                  <a:schemeClr val="tx1"/>
                </a:solidFill>
                <a:effectLst/>
                <a:uLnTx/>
                <a:uFillTx/>
                <a:latin typeface="+mn-lt"/>
                <a:ea typeface="+mn-ea"/>
                <a:cs typeface="+mn-cs"/>
                <a:sym typeface="Symbol" panose="05050102010706020507" pitchFamily="18" charset="2"/>
              </a:rPr>
              <a:t>条件 </a:t>
            </a:r>
            <a:r>
              <a:rPr kumimoji="1" lang="en-US" altLang="zh-CN" sz="2400" b="0" i="0" u="none" strike="noStrike" kern="0" cap="none" spc="0" normalizeH="0" baseline="0" noProof="0" dirty="0">
                <a:ln>
                  <a:noFill/>
                </a:ln>
                <a:solidFill>
                  <a:schemeClr val="tx1"/>
                </a:solidFill>
                <a:effectLst/>
                <a:uLnTx/>
                <a:uFillTx/>
                <a:latin typeface="+mn-lt"/>
                <a:ea typeface="+mn-ea"/>
                <a:cs typeface="+mn-cs"/>
                <a:sym typeface="Symbol" panose="05050102010706020507" pitchFamily="18" charset="2"/>
              </a:rPr>
              <a:t>ii) </a:t>
            </a:r>
            <a:r>
              <a:rPr kumimoji="1" lang="zh-CN" altLang="en-US" sz="2400" b="0" i="0" u="none" strike="noStrike" kern="0" cap="none" spc="0" normalizeH="0" baseline="0" noProof="0" dirty="0">
                <a:ln>
                  <a:noFill/>
                </a:ln>
                <a:solidFill>
                  <a:schemeClr val="tx1"/>
                </a:solidFill>
                <a:effectLst/>
                <a:uLnTx/>
                <a:uFillTx/>
                <a:latin typeface="+mn-lt"/>
                <a:ea typeface="+mn-ea"/>
                <a:cs typeface="+mn-cs"/>
                <a:sym typeface="Symbol" panose="05050102010706020507" pitchFamily="18" charset="2"/>
              </a:rPr>
              <a:t>保证不中断原本连通的点。</a:t>
            </a:r>
          </a:p>
          <a:p>
            <a:pPr marL="908050" marR="0" lvl="1" indent="-436880" algn="l" defTabSz="914400" rtl="0" eaLnBrk="1" fontAlgn="base" latinLnBrk="0" hangingPunct="1">
              <a:lnSpc>
                <a:spcPct val="100000"/>
              </a:lnSpc>
              <a:spcBef>
                <a:spcPct val="20000"/>
              </a:spcBef>
              <a:spcAft>
                <a:spcPct val="0"/>
              </a:spcAft>
              <a:buClr>
                <a:srgbClr val="3399FF"/>
              </a:buClr>
              <a:buSzTx/>
              <a:buFont typeface="Wingdings" panose="05000000000000000000" pitchFamily="2" charset="2"/>
              <a:buChar char="n"/>
              <a:defRPr/>
            </a:pPr>
            <a:r>
              <a:rPr kumimoji="1" lang="zh-CN" altLang="en-US" sz="2400" b="0" i="0" u="none" strike="noStrike" kern="0" cap="none" spc="0" normalizeH="0" baseline="0" noProof="0" dirty="0">
                <a:ln>
                  <a:noFill/>
                </a:ln>
                <a:solidFill>
                  <a:schemeClr val="tx1"/>
                </a:solidFill>
                <a:effectLst/>
                <a:uLnTx/>
                <a:uFillTx/>
                <a:latin typeface="+mn-lt"/>
                <a:ea typeface="+mn-ea"/>
                <a:cs typeface="+mn-cs"/>
                <a:sym typeface="Symbol" panose="05050102010706020507" pitchFamily="18" charset="2"/>
              </a:rPr>
              <a:t>条件 </a:t>
            </a:r>
            <a:r>
              <a:rPr kumimoji="1" lang="en-US" altLang="zh-CN" sz="2400" b="0" i="0" u="none" strike="noStrike" kern="0" cap="none" spc="0" normalizeH="0" baseline="0" noProof="0" dirty="0">
                <a:ln>
                  <a:noFill/>
                </a:ln>
                <a:solidFill>
                  <a:schemeClr val="tx1"/>
                </a:solidFill>
                <a:effectLst/>
                <a:uLnTx/>
                <a:uFillTx/>
                <a:latin typeface="+mn-lt"/>
                <a:ea typeface="+mn-ea"/>
                <a:cs typeface="+mn-cs"/>
                <a:sym typeface="Symbol" panose="05050102010706020507" pitchFamily="18" charset="2"/>
              </a:rPr>
              <a:t>iii)</a:t>
            </a:r>
            <a:r>
              <a:rPr kumimoji="1" lang="zh-CN" altLang="en-US" sz="2400" b="0" i="0" u="none" strike="noStrike" kern="0" cap="none" spc="0" normalizeH="0" baseline="0" noProof="0" dirty="0">
                <a:ln>
                  <a:noFill/>
                </a:ln>
                <a:solidFill>
                  <a:schemeClr val="tx1"/>
                </a:solidFill>
                <a:effectLst/>
                <a:uLnTx/>
                <a:uFillTx/>
                <a:latin typeface="+mn-lt"/>
                <a:ea typeface="+mn-ea"/>
                <a:cs typeface="+mn-cs"/>
                <a:sym typeface="Symbol" panose="05050102010706020507" pitchFamily="18" charset="2"/>
              </a:rPr>
              <a:t>和 </a:t>
            </a:r>
            <a:r>
              <a:rPr kumimoji="1" lang="en-US" altLang="zh-CN" sz="2400" b="0" i="0" u="none" strike="noStrike" kern="0" cap="none" spc="0" normalizeH="0" baseline="0" noProof="0" dirty="0">
                <a:ln>
                  <a:noFill/>
                </a:ln>
                <a:solidFill>
                  <a:schemeClr val="tx1"/>
                </a:solidFill>
                <a:effectLst/>
                <a:uLnTx/>
                <a:uFillTx/>
                <a:latin typeface="+mn-lt"/>
                <a:ea typeface="+mn-ea"/>
                <a:cs typeface="+mn-cs"/>
                <a:sym typeface="Symbol" panose="05050102010706020507" pitchFamily="18" charset="2"/>
              </a:rPr>
              <a:t>iv)</a:t>
            </a:r>
            <a:r>
              <a:rPr kumimoji="1" lang="zh-CN" altLang="en-US" sz="2400" b="0" i="0" u="none" strike="noStrike" kern="0" cap="none" spc="0" normalizeH="0" baseline="0" noProof="0" dirty="0">
                <a:ln>
                  <a:noFill/>
                </a:ln>
                <a:solidFill>
                  <a:schemeClr val="tx1"/>
                </a:solidFill>
                <a:effectLst/>
                <a:uLnTx/>
                <a:uFillTx/>
                <a:latin typeface="+mn-lt"/>
                <a:ea typeface="+mn-ea"/>
                <a:cs typeface="+mn-cs"/>
                <a:sym typeface="Symbol" panose="05050102010706020507" pitchFamily="18" charset="2"/>
              </a:rPr>
              <a:t>保证消去的点不是骨架点</a:t>
            </a:r>
          </a:p>
        </p:txBody>
      </p:sp>
      <p:graphicFrame>
        <p:nvGraphicFramePr>
          <p:cNvPr id="55303" name="Object 6"/>
          <p:cNvGraphicFramePr>
            <a:graphicFrameLocks/>
          </p:cNvGraphicFramePr>
          <p:nvPr/>
        </p:nvGraphicFramePr>
        <p:xfrm>
          <a:off x="1122363" y="1955800"/>
          <a:ext cx="7364412" cy="800100"/>
        </p:xfrm>
        <a:graphic>
          <a:graphicData uri="http://schemas.openxmlformats.org/presentationml/2006/ole">
            <mc:AlternateContent xmlns:mc="http://schemas.openxmlformats.org/markup-compatibility/2006">
              <mc:Choice xmlns:v="urn:schemas-microsoft-com:vml" Requires="v">
                <p:oleObj spid="_x0000_s35035" r:id="rId3" imgW="4203700" imgH="457200" progId="">
                  <p:embed/>
                </p:oleObj>
              </mc:Choice>
              <mc:Fallback>
                <p:oleObj r:id="rId3" imgW="4203700" imgH="457200" progId="">
                  <p:embed/>
                  <p:pic>
                    <p:nvPicPr>
                      <p:cNvPr id="0" name="Picture 2" descr="image3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363" y="1955800"/>
                        <a:ext cx="7364412" cy="800100"/>
                      </a:xfrm>
                      <a:prstGeom prst="rect">
                        <a:avLst/>
                      </a:prstGeom>
                      <a:solidFill>
                        <a:srgbClr val="CC0000">
                          <a:alpha val="0"/>
                        </a:srgbClr>
                      </a:solidFill>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55297" name="文本框 2"/>
          <p:cNvSpPr txBox="1"/>
          <p:nvPr/>
        </p:nvSpPr>
        <p:spPr>
          <a:xfrm>
            <a:off x="1122363" y="1887538"/>
            <a:ext cx="7453312" cy="936625"/>
          </a:xfrm>
          <a:prstGeom prst="rect">
            <a:avLst/>
          </a:prstGeom>
          <a:solidFill>
            <a:srgbClr val="0070C0"/>
          </a:solidFill>
          <a:ln w="9525">
            <a:noFill/>
          </a:ln>
        </p:spPr>
        <p:txBody>
          <a:bodyPr anchor="t">
            <a:spAutoFit/>
          </a:bodyPr>
          <a:lstStyle/>
          <a:p>
            <a:endParaRPr lang="zh-CN" altLang="en-US" dirty="0">
              <a:latin typeface="Times New Roman" panose="02020603050405020304" charset="0"/>
              <a:ea typeface="宋体" panose="02010600030101010101" pitchFamily="2" charset="-122"/>
            </a:endParaRPr>
          </a:p>
        </p:txBody>
      </p:sp>
      <p:graphicFrame>
        <p:nvGraphicFramePr>
          <p:cNvPr id="5" name="Object 6"/>
          <p:cNvGraphicFramePr>
            <a:graphicFrameLocks/>
          </p:cNvGraphicFramePr>
          <p:nvPr/>
        </p:nvGraphicFramePr>
        <p:xfrm>
          <a:off x="1122363" y="1955800"/>
          <a:ext cx="7364412" cy="800100"/>
        </p:xfrm>
        <a:graphic>
          <a:graphicData uri="http://schemas.openxmlformats.org/presentationml/2006/ole">
            <mc:AlternateContent xmlns:mc="http://schemas.openxmlformats.org/markup-compatibility/2006">
              <mc:Choice xmlns:v="urn:schemas-microsoft-com:vml" Requires="v">
                <p:oleObj spid="_x0000_s35036" r:id="rId5" imgW="4203700" imgH="457200" progId="">
                  <p:embed/>
                </p:oleObj>
              </mc:Choice>
              <mc:Fallback>
                <p:oleObj r:id="rId5" imgW="4203700" imgH="457200" progId="">
                  <p:embed/>
                  <p:pic>
                    <p:nvPicPr>
                      <p:cNvPr id="0" name="图片 3079" descr="image3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363" y="1955800"/>
                        <a:ext cx="7364412" cy="800100"/>
                      </a:xfrm>
                      <a:prstGeom prst="rect">
                        <a:avLst/>
                      </a:prstGeom>
                      <a:solidFill>
                        <a:srgbClr val="CC0000">
                          <a:alpha val="0"/>
                        </a:srgbClr>
                      </a:solidFill>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pic>
        <p:nvPicPr>
          <p:cNvPr id="55301" name="Picture 15"/>
          <p:cNvPicPr>
            <a:picLocks noChangeAspect="1"/>
          </p:cNvPicPr>
          <p:nvPr/>
        </p:nvPicPr>
        <p:blipFill>
          <a:blip r:embed="rId6" cstate="print"/>
          <a:stretch>
            <a:fillRect/>
          </a:stretch>
        </p:blipFill>
        <p:spPr>
          <a:xfrm>
            <a:off x="409575" y="4895850"/>
            <a:ext cx="8567738" cy="1106488"/>
          </a:xfrm>
          <a:prstGeom prst="rect">
            <a:avLst/>
          </a:prstGeom>
          <a:noFill/>
          <a:ln w="9525">
            <a:noFill/>
          </a:ln>
        </p:spPr>
      </p:pic>
      <p:pic>
        <p:nvPicPr>
          <p:cNvPr id="55302" name="Picture 16"/>
          <p:cNvPicPr>
            <a:picLocks noChangeAspect="1"/>
          </p:cNvPicPr>
          <p:nvPr/>
        </p:nvPicPr>
        <p:blipFill>
          <a:blip r:embed="rId7" cstate="print"/>
          <a:stretch>
            <a:fillRect/>
          </a:stretch>
        </p:blipFill>
        <p:spPr>
          <a:xfrm>
            <a:off x="7605713" y="3030385"/>
            <a:ext cx="1352550" cy="1341437"/>
          </a:xfrm>
          <a:prstGeom prst="rect">
            <a:avLst/>
          </a:prstGeom>
          <a:noFill/>
          <a:ln w="9525">
            <a:noFill/>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000" dirty="0">
                <a:latin typeface="+mj-ea"/>
              </a:rPr>
              <a:t>第</a:t>
            </a:r>
            <a:r>
              <a:rPr lang="en-US" altLang="zh-CN" sz="4000" dirty="0">
                <a:latin typeface="+mj-ea"/>
              </a:rPr>
              <a:t>11</a:t>
            </a:r>
            <a:r>
              <a:rPr lang="zh-CN" altLang="en-US" sz="4000" dirty="0">
                <a:latin typeface="+mj-ea"/>
              </a:rPr>
              <a:t>章  </a:t>
            </a:r>
            <a:r>
              <a:rPr lang="zh-CN" altLang="en-US" sz="4000" dirty="0">
                <a:latin typeface="+mj-ea"/>
                <a:sym typeface="+mn-ea"/>
              </a:rPr>
              <a:t>表示和描述</a:t>
            </a:r>
            <a:endParaRPr lang="zh-CN" altLang="en-US" dirty="0"/>
          </a:p>
        </p:txBody>
      </p:sp>
      <p:sp>
        <p:nvSpPr>
          <p:cNvPr id="3" name="内容占位符 2"/>
          <p:cNvSpPr>
            <a:spLocks noGrp="1"/>
          </p:cNvSpPr>
          <p:nvPr>
            <p:ph idx="1"/>
          </p:nvPr>
        </p:nvSpPr>
        <p:spPr/>
        <p:txBody>
          <a:bodyPr/>
          <a:lstStyle/>
          <a:p>
            <a:pPr marL="0" lvl="0" indent="0" fontAlgn="auto">
              <a:spcBef>
                <a:spcPct val="50000"/>
              </a:spcBef>
              <a:spcAft>
                <a:spcPts val="0"/>
              </a:spcAft>
              <a:buClr>
                <a:srgbClr val="000000"/>
              </a:buClr>
              <a:buNone/>
              <a:defRPr/>
            </a:pPr>
            <a:r>
              <a:rPr kumimoji="0" lang="en-US" altLang="zh-CN" kern="1200" dirty="0">
                <a:solidFill>
                  <a:srgbClr val="FF0000"/>
                </a:solidFill>
                <a:sym typeface="Wingdings" panose="05000000000000000000" pitchFamily="2" charset="2"/>
              </a:rPr>
              <a:t>11.1   </a:t>
            </a:r>
            <a:r>
              <a:rPr kumimoji="0" kern="1200" dirty="0">
                <a:solidFill>
                  <a:srgbClr val="FF0000"/>
                </a:solidFill>
                <a:sym typeface="Wingdings" panose="05000000000000000000" pitchFamily="2" charset="2"/>
              </a:rPr>
              <a:t>表示</a:t>
            </a:r>
            <a:endParaRPr kumimoji="0" kern="1200" dirty="0">
              <a:solidFill>
                <a:srgbClr val="000000"/>
              </a:solidFill>
              <a:sym typeface="Wingdings" panose="05000000000000000000" pitchFamily="2" charset="2"/>
            </a:endParaRPr>
          </a:p>
          <a:p>
            <a:pPr marL="0" lvl="0" indent="0" fontAlgn="auto">
              <a:spcBef>
                <a:spcPct val="50000"/>
              </a:spcBef>
              <a:spcAft>
                <a:spcPts val="0"/>
              </a:spcAft>
              <a:buClr>
                <a:srgbClr val="000000"/>
              </a:buClr>
              <a:buNone/>
              <a:defRPr/>
            </a:pPr>
            <a:r>
              <a:rPr kumimoji="0" lang="en-US" altLang="zh-CN" kern="1200" dirty="0">
                <a:solidFill>
                  <a:srgbClr val="000000"/>
                </a:solidFill>
                <a:sym typeface="Wingdings" panose="05000000000000000000" pitchFamily="2" charset="2"/>
              </a:rPr>
              <a:t>11.2   </a:t>
            </a:r>
            <a:r>
              <a:rPr kumimoji="0" kern="1200" dirty="0">
                <a:solidFill>
                  <a:srgbClr val="000000"/>
                </a:solidFill>
                <a:sym typeface="Wingdings" panose="05000000000000000000" pitchFamily="2" charset="2"/>
              </a:rPr>
              <a:t>边界描绘子</a:t>
            </a:r>
          </a:p>
          <a:p>
            <a:pPr marL="0" lvl="0" indent="0" fontAlgn="auto">
              <a:spcBef>
                <a:spcPct val="50000"/>
              </a:spcBef>
              <a:spcAft>
                <a:spcPts val="0"/>
              </a:spcAft>
              <a:buClr>
                <a:srgbClr val="000000"/>
              </a:buClr>
              <a:buNone/>
              <a:defRPr/>
            </a:pPr>
            <a:r>
              <a:rPr kumimoji="0" lang="en-US" altLang="zh-CN" kern="1200" dirty="0">
                <a:solidFill>
                  <a:srgbClr val="000000"/>
                </a:solidFill>
                <a:sym typeface="Wingdings" panose="05000000000000000000" pitchFamily="2" charset="2"/>
              </a:rPr>
              <a:t>11.3   </a:t>
            </a:r>
            <a:r>
              <a:rPr kumimoji="0" kern="1200" dirty="0">
                <a:solidFill>
                  <a:srgbClr val="000000"/>
                </a:solidFill>
                <a:sym typeface="Wingdings" panose="05000000000000000000" pitchFamily="2" charset="2"/>
              </a:rPr>
              <a:t>区域描绘子</a:t>
            </a:r>
          </a:p>
          <a:p>
            <a:pPr marL="0" lvl="0" indent="0" fontAlgn="auto">
              <a:spcBef>
                <a:spcPct val="50000"/>
              </a:spcBef>
              <a:spcAft>
                <a:spcPts val="0"/>
              </a:spcAft>
              <a:buClr>
                <a:srgbClr val="000000"/>
              </a:buClr>
              <a:buNone/>
              <a:defRPr/>
            </a:pPr>
            <a:r>
              <a:rPr kumimoji="0" lang="en-US" altLang="zh-CN" kern="1200" dirty="0">
                <a:solidFill>
                  <a:srgbClr val="000000"/>
                </a:solidFill>
                <a:sym typeface="Wingdings" panose="05000000000000000000" pitchFamily="2" charset="2"/>
              </a:rPr>
              <a:t>11.4   </a:t>
            </a:r>
            <a:r>
              <a:rPr kumimoji="0" kern="1200" dirty="0">
                <a:solidFill>
                  <a:srgbClr val="000000"/>
                </a:solidFill>
                <a:sym typeface="Wingdings" panose="05000000000000000000" pitchFamily="2" charset="2"/>
              </a:rPr>
              <a:t>使用主成分进行描绘</a:t>
            </a:r>
          </a:p>
          <a:p>
            <a:pPr marL="0" lvl="0" indent="0" fontAlgn="auto">
              <a:spcBef>
                <a:spcPct val="50000"/>
              </a:spcBef>
              <a:spcAft>
                <a:spcPts val="0"/>
              </a:spcAft>
              <a:buClr>
                <a:srgbClr val="000000"/>
              </a:buClr>
              <a:buNone/>
              <a:defRPr/>
            </a:pPr>
            <a:r>
              <a:rPr kumimoji="0" lang="en-US" altLang="zh-CN" kern="1200" dirty="0">
                <a:solidFill>
                  <a:srgbClr val="000000"/>
                </a:solidFill>
                <a:sym typeface="Wingdings" panose="05000000000000000000" pitchFamily="2" charset="2"/>
              </a:rPr>
              <a:t>11.5   </a:t>
            </a:r>
            <a:r>
              <a:rPr kumimoji="0" kern="1200" dirty="0">
                <a:solidFill>
                  <a:srgbClr val="000000"/>
                </a:solidFill>
                <a:sym typeface="Wingdings" panose="05000000000000000000" pitchFamily="2" charset="2"/>
              </a:rPr>
              <a:t>关系描绘子</a:t>
            </a:r>
            <a:r>
              <a:rPr kumimoji="0" lang="en-US" altLang="zh-CN" kern="1200" dirty="0">
                <a:solidFill>
                  <a:srgbClr val="000000"/>
                </a:solidFill>
                <a:sym typeface="Wingdings" panose="05000000000000000000" pitchFamily="2" charset="2"/>
              </a:rPr>
              <a:t>	</a:t>
            </a:r>
            <a:endParaRPr lang="zh-CN" altLang="en-US" sz="2800" dirty="0">
              <a:solidFill>
                <a:srgbClr val="000000"/>
              </a:solidFill>
              <a:latin typeface="黑体" panose="02010609060101010101" charset="-122"/>
              <a:sym typeface="+mn-ea"/>
            </a:endParaRPr>
          </a:p>
          <a:p>
            <a:endParaRPr lang="zh-CN" alt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000" dirty="0">
                <a:latin typeface="+mj-ea"/>
              </a:rPr>
              <a:t>第</a:t>
            </a:r>
            <a:r>
              <a:rPr lang="en-US" altLang="zh-CN" sz="4000" dirty="0">
                <a:latin typeface="+mj-ea"/>
              </a:rPr>
              <a:t>11</a:t>
            </a:r>
            <a:r>
              <a:rPr lang="zh-CN" altLang="en-US" sz="4000" dirty="0">
                <a:latin typeface="+mj-ea"/>
              </a:rPr>
              <a:t>章  </a:t>
            </a:r>
            <a:r>
              <a:rPr lang="zh-CN" altLang="en-US" sz="4000" dirty="0">
                <a:latin typeface="+mj-ea"/>
                <a:sym typeface="+mn-ea"/>
              </a:rPr>
              <a:t>表示和描述</a:t>
            </a:r>
            <a:endParaRPr lang="zh-CN" altLang="en-US" dirty="0"/>
          </a:p>
        </p:txBody>
      </p:sp>
      <p:sp>
        <p:nvSpPr>
          <p:cNvPr id="3" name="内容占位符 2"/>
          <p:cNvSpPr>
            <a:spLocks noGrp="1"/>
          </p:cNvSpPr>
          <p:nvPr>
            <p:ph idx="1"/>
          </p:nvPr>
        </p:nvSpPr>
        <p:spPr/>
        <p:txBody>
          <a:bodyPr/>
          <a:lstStyle/>
          <a:p>
            <a:pPr marL="0" lvl="0" indent="0" fontAlgn="auto">
              <a:spcBef>
                <a:spcPct val="50000"/>
              </a:spcBef>
              <a:spcAft>
                <a:spcPts val="0"/>
              </a:spcAft>
              <a:buClr>
                <a:srgbClr val="000000"/>
              </a:buClr>
              <a:buNone/>
              <a:defRPr/>
            </a:pPr>
            <a:r>
              <a:rPr kumimoji="0" lang="en-US" altLang="zh-CN" kern="1200" dirty="0">
                <a:solidFill>
                  <a:srgbClr val="000000"/>
                </a:solidFill>
                <a:sym typeface="Wingdings" panose="05000000000000000000" pitchFamily="2" charset="2"/>
              </a:rPr>
              <a:t>11.1   </a:t>
            </a:r>
            <a:r>
              <a:rPr kumimoji="0" kern="1200" dirty="0">
                <a:solidFill>
                  <a:srgbClr val="000000"/>
                </a:solidFill>
                <a:sym typeface="Wingdings" panose="05000000000000000000" pitchFamily="2" charset="2"/>
              </a:rPr>
              <a:t>表示</a:t>
            </a:r>
          </a:p>
          <a:p>
            <a:pPr marL="0" lvl="0" indent="0" fontAlgn="auto">
              <a:spcBef>
                <a:spcPct val="50000"/>
              </a:spcBef>
              <a:spcAft>
                <a:spcPts val="0"/>
              </a:spcAft>
              <a:buClr>
                <a:srgbClr val="000000"/>
              </a:buClr>
              <a:buNone/>
              <a:defRPr/>
            </a:pPr>
            <a:r>
              <a:rPr kumimoji="0" lang="en-US" altLang="zh-CN" kern="1200" dirty="0">
                <a:solidFill>
                  <a:srgbClr val="FF0000"/>
                </a:solidFill>
                <a:sym typeface="Wingdings" panose="05000000000000000000" pitchFamily="2" charset="2"/>
              </a:rPr>
              <a:t>11.2   </a:t>
            </a:r>
            <a:r>
              <a:rPr kumimoji="0" kern="1200" dirty="0">
                <a:solidFill>
                  <a:srgbClr val="FF0000"/>
                </a:solidFill>
                <a:sym typeface="Wingdings" panose="05000000000000000000" pitchFamily="2" charset="2"/>
              </a:rPr>
              <a:t>边界描绘子</a:t>
            </a:r>
            <a:endParaRPr kumimoji="0" kern="1200" dirty="0">
              <a:solidFill>
                <a:srgbClr val="000000"/>
              </a:solidFill>
              <a:sym typeface="Wingdings" panose="05000000000000000000" pitchFamily="2" charset="2"/>
            </a:endParaRPr>
          </a:p>
          <a:p>
            <a:pPr marL="0" lvl="0" indent="0" fontAlgn="auto">
              <a:spcBef>
                <a:spcPct val="50000"/>
              </a:spcBef>
              <a:spcAft>
                <a:spcPts val="0"/>
              </a:spcAft>
              <a:buClr>
                <a:srgbClr val="000000"/>
              </a:buClr>
              <a:buNone/>
              <a:defRPr/>
            </a:pPr>
            <a:r>
              <a:rPr kumimoji="0" lang="en-US" altLang="zh-CN" kern="1200" dirty="0">
                <a:solidFill>
                  <a:srgbClr val="000000"/>
                </a:solidFill>
                <a:sym typeface="Wingdings" panose="05000000000000000000" pitchFamily="2" charset="2"/>
              </a:rPr>
              <a:t>11.3   </a:t>
            </a:r>
            <a:r>
              <a:rPr kumimoji="0" kern="1200" dirty="0">
                <a:solidFill>
                  <a:srgbClr val="000000"/>
                </a:solidFill>
                <a:sym typeface="Wingdings" panose="05000000000000000000" pitchFamily="2" charset="2"/>
              </a:rPr>
              <a:t>区域描绘子</a:t>
            </a:r>
          </a:p>
          <a:p>
            <a:pPr marL="0" lvl="0" indent="0" fontAlgn="auto">
              <a:spcBef>
                <a:spcPct val="50000"/>
              </a:spcBef>
              <a:spcAft>
                <a:spcPts val="0"/>
              </a:spcAft>
              <a:buClr>
                <a:srgbClr val="000000"/>
              </a:buClr>
              <a:buNone/>
              <a:defRPr/>
            </a:pPr>
            <a:r>
              <a:rPr kumimoji="0" lang="en-US" altLang="zh-CN" kern="1200" dirty="0">
                <a:solidFill>
                  <a:srgbClr val="000000"/>
                </a:solidFill>
                <a:sym typeface="Wingdings" panose="05000000000000000000" pitchFamily="2" charset="2"/>
              </a:rPr>
              <a:t>11.4   </a:t>
            </a:r>
            <a:r>
              <a:rPr kumimoji="0" kern="1200" dirty="0">
                <a:solidFill>
                  <a:srgbClr val="000000"/>
                </a:solidFill>
                <a:sym typeface="Wingdings" panose="05000000000000000000" pitchFamily="2" charset="2"/>
              </a:rPr>
              <a:t>使用主成分进行描绘</a:t>
            </a:r>
          </a:p>
          <a:p>
            <a:pPr marL="0" lvl="0" indent="0" fontAlgn="auto">
              <a:spcBef>
                <a:spcPct val="50000"/>
              </a:spcBef>
              <a:spcAft>
                <a:spcPts val="0"/>
              </a:spcAft>
              <a:buClr>
                <a:srgbClr val="000000"/>
              </a:buClr>
              <a:buNone/>
              <a:defRPr/>
            </a:pPr>
            <a:r>
              <a:rPr kumimoji="0" lang="en-US" altLang="zh-CN" kern="1200" dirty="0">
                <a:solidFill>
                  <a:srgbClr val="000000"/>
                </a:solidFill>
                <a:sym typeface="Wingdings" panose="05000000000000000000" pitchFamily="2" charset="2"/>
              </a:rPr>
              <a:t>11.5   </a:t>
            </a:r>
            <a:r>
              <a:rPr kumimoji="0" kern="1200" dirty="0">
                <a:solidFill>
                  <a:srgbClr val="000000"/>
                </a:solidFill>
                <a:sym typeface="Wingdings" panose="05000000000000000000" pitchFamily="2" charset="2"/>
              </a:rPr>
              <a:t>关系描绘子</a:t>
            </a:r>
            <a:r>
              <a:rPr kumimoji="0" lang="en-US" altLang="zh-CN" kern="1200" dirty="0">
                <a:solidFill>
                  <a:srgbClr val="000000"/>
                </a:solidFill>
                <a:sym typeface="Wingdings" panose="05000000000000000000" pitchFamily="2" charset="2"/>
              </a:rPr>
              <a:t>	</a:t>
            </a:r>
            <a:endParaRPr lang="zh-CN" altLang="en-US" sz="2800" dirty="0">
              <a:solidFill>
                <a:srgbClr val="000000"/>
              </a:solidFill>
              <a:latin typeface="黑体" panose="02010609060101010101" charset="-122"/>
              <a:sym typeface="+mn-ea"/>
            </a:endParaRPr>
          </a:p>
          <a:p>
            <a:endParaRPr lang="zh-CN" alt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11.2.1  </a:t>
            </a:r>
            <a:r>
              <a:rPr lang="zh-CN" altLang="en-US" dirty="0"/>
              <a:t>简单的边界描绘子</a:t>
            </a:r>
            <a:r>
              <a:rPr lang="en-US" altLang="zh-CN" dirty="0"/>
              <a:t>  </a:t>
            </a:r>
            <a:endParaRPr lang="zh-CN" altLang="en-US" dirty="0"/>
          </a:p>
        </p:txBody>
      </p:sp>
      <p:sp>
        <p:nvSpPr>
          <p:cNvPr id="3" name="文本框 2"/>
          <p:cNvSpPr txBox="1"/>
          <p:nvPr/>
        </p:nvSpPr>
        <p:spPr>
          <a:xfrm>
            <a:off x="574675" y="1340768"/>
            <a:ext cx="8001000" cy="5170646"/>
          </a:xfrm>
          <a:prstGeom prst="rect">
            <a:avLst/>
          </a:prstGeom>
          <a:noFill/>
        </p:spPr>
        <p:txBody>
          <a:bodyPr wrap="square" rtlCol="0">
            <a:spAutoFit/>
          </a:bodyPr>
          <a:lstStyle/>
          <a:p>
            <a:pPr marL="342900" indent="-342900">
              <a:spcAft>
                <a:spcPts val="600"/>
              </a:spcAft>
              <a:buClr>
                <a:srgbClr val="00B0F0"/>
              </a:buClr>
              <a:buFont typeface="Wingdings" panose="05000000000000000000" pitchFamily="2" charset="2"/>
              <a:buChar char="p"/>
            </a:pPr>
            <a:r>
              <a:rPr lang="zh-CN" altLang="en-US" sz="2000" dirty="0"/>
              <a:t>边界的长度</a:t>
            </a:r>
            <a:endParaRPr lang="en-US" altLang="zh-CN" sz="2000" dirty="0"/>
          </a:p>
          <a:p>
            <a:pPr marL="342900" indent="-342900">
              <a:spcAft>
                <a:spcPts val="600"/>
              </a:spcAft>
              <a:buClr>
                <a:srgbClr val="00B0F0"/>
              </a:buClr>
              <a:buFont typeface="Wingdings" panose="05000000000000000000" pitchFamily="2" charset="2"/>
              <a:buChar char="p"/>
            </a:pPr>
            <a:r>
              <a:rPr lang="zh-CN" altLang="en-US" sz="2000" dirty="0"/>
              <a:t>边界 </a:t>
            </a:r>
            <a:r>
              <a:rPr lang="en-US" altLang="zh-CN" sz="2000" dirty="0"/>
              <a:t>B </a:t>
            </a:r>
            <a:r>
              <a:rPr lang="zh-CN" altLang="en-US" sz="2000" dirty="0"/>
              <a:t>的直径</a:t>
            </a:r>
          </a:p>
          <a:p>
            <a:pPr>
              <a:spcAft>
                <a:spcPts val="600"/>
              </a:spcAft>
            </a:pPr>
            <a:endParaRPr lang="zh-CN" altLang="en-US" sz="2000" dirty="0"/>
          </a:p>
          <a:p>
            <a:pPr>
              <a:spcAft>
                <a:spcPts val="600"/>
              </a:spcAft>
            </a:pPr>
            <a:endParaRPr lang="zh-CN" altLang="en-US" sz="2000" dirty="0"/>
          </a:p>
          <a:p>
            <a:pPr marL="800100" lvl="1" indent="-342900">
              <a:spcAft>
                <a:spcPts val="600"/>
              </a:spcAft>
              <a:buFont typeface="Arial" panose="020B0604020202020204" pitchFamily="34" charset="0"/>
              <a:buChar char="•"/>
            </a:pPr>
            <a:r>
              <a:rPr lang="zh-CN" altLang="en-US" sz="2000" dirty="0"/>
              <a:t>直径值和连接组成该直径的两个端点的直线段的方向是边界的有用描绘子。</a:t>
            </a:r>
            <a:endParaRPr lang="en-US" altLang="zh-CN" sz="2000" dirty="0"/>
          </a:p>
          <a:p>
            <a:pPr marL="342900" indent="-342900">
              <a:spcAft>
                <a:spcPts val="600"/>
              </a:spcAft>
              <a:buClr>
                <a:srgbClr val="00B0F0"/>
              </a:buClr>
              <a:buFont typeface="Wingdings" panose="05000000000000000000" pitchFamily="2" charset="2"/>
              <a:buChar char="p"/>
            </a:pPr>
            <a:r>
              <a:rPr lang="zh-CN" altLang="en-US" sz="2000" dirty="0"/>
              <a:t>偏心率</a:t>
            </a:r>
            <a:endParaRPr lang="en-US" altLang="zh-CN" sz="2000" dirty="0"/>
          </a:p>
          <a:p>
            <a:pPr marL="800100" lvl="1" indent="-342900">
              <a:spcAft>
                <a:spcPts val="600"/>
              </a:spcAft>
              <a:buFont typeface="Arial" panose="020B0604020202020204" pitchFamily="34" charset="0"/>
              <a:buChar char="•"/>
            </a:pPr>
            <a:r>
              <a:rPr lang="zh-CN" altLang="en-US" sz="2000" dirty="0"/>
              <a:t>边界的</a:t>
            </a:r>
            <a:r>
              <a:rPr lang="zh-CN" altLang="en-US" sz="2000" dirty="0">
                <a:solidFill>
                  <a:srgbClr val="0070C0"/>
                </a:solidFill>
              </a:rPr>
              <a:t>短轴</a:t>
            </a:r>
            <a:r>
              <a:rPr lang="zh-CN" altLang="en-US" sz="2000" dirty="0"/>
              <a:t>定义为与</a:t>
            </a:r>
            <a:r>
              <a:rPr lang="zh-CN" altLang="en-US" sz="2000" dirty="0">
                <a:solidFill>
                  <a:srgbClr val="0070C0"/>
                </a:solidFill>
              </a:rPr>
              <a:t>长轴</a:t>
            </a:r>
            <a:r>
              <a:rPr lang="zh-CN" altLang="en-US" sz="2000" dirty="0"/>
              <a:t>垂直的直线。</a:t>
            </a:r>
            <a:endParaRPr lang="en-US" altLang="zh-CN" sz="2000" dirty="0"/>
          </a:p>
          <a:p>
            <a:pPr marL="800100" lvl="1" indent="-342900">
              <a:spcAft>
                <a:spcPts val="600"/>
              </a:spcAft>
              <a:buFont typeface="Arial" panose="020B0604020202020204" pitchFamily="34" charset="0"/>
              <a:buChar char="•"/>
            </a:pPr>
            <a:r>
              <a:rPr lang="zh-CN" altLang="en-US" sz="2000" dirty="0"/>
              <a:t>长轴与短轴之比称为边界的</a:t>
            </a:r>
            <a:r>
              <a:rPr lang="zh-CN" altLang="en-US" sz="2000" b="1" dirty="0">
                <a:solidFill>
                  <a:srgbClr val="0070C0"/>
                </a:solidFill>
              </a:rPr>
              <a:t>偏心率</a:t>
            </a:r>
            <a:r>
              <a:rPr lang="zh-CN" altLang="en-US" sz="2000" dirty="0"/>
              <a:t>，偏心率也是一个有用的描绘子。</a:t>
            </a:r>
            <a:endParaRPr lang="en-US" altLang="zh-CN" sz="2000" dirty="0"/>
          </a:p>
          <a:p>
            <a:pPr marL="342900" indent="-342900">
              <a:spcAft>
                <a:spcPts val="600"/>
              </a:spcAft>
              <a:buClr>
                <a:srgbClr val="00B0F0"/>
              </a:buClr>
              <a:buFont typeface="Wingdings" panose="05000000000000000000" pitchFamily="2" charset="2"/>
              <a:buChar char="p"/>
            </a:pPr>
            <a:r>
              <a:rPr lang="zh-CN" altLang="en-US" sz="2000" dirty="0"/>
              <a:t>曲率</a:t>
            </a:r>
            <a:endParaRPr lang="en-US" altLang="zh-CN" sz="2000" dirty="0"/>
          </a:p>
          <a:p>
            <a:pPr marL="800100" lvl="1" indent="-342900">
              <a:spcAft>
                <a:spcPts val="600"/>
              </a:spcAft>
              <a:buFont typeface="Arial" panose="020B0604020202020204" pitchFamily="34" charset="0"/>
              <a:buChar char="•"/>
            </a:pPr>
            <a:r>
              <a:rPr lang="zh-CN" altLang="en-US" sz="2000" dirty="0"/>
              <a:t>斜率的变化率</a:t>
            </a:r>
            <a:endParaRPr lang="en-US" altLang="zh-CN" sz="2000" dirty="0"/>
          </a:p>
          <a:p>
            <a:pPr marL="800100" lvl="1" indent="-342900">
              <a:spcAft>
                <a:spcPts val="600"/>
              </a:spcAft>
              <a:buFont typeface="Arial" panose="020B0604020202020204" pitchFamily="34" charset="0"/>
              <a:buChar char="•"/>
            </a:pPr>
            <a:r>
              <a:rPr lang="zh-CN" altLang="en-US" sz="2000" dirty="0"/>
              <a:t>近似表达：用相邻边界线段的斜率差作为这两条线段交点处的斜率</a:t>
            </a:r>
          </a:p>
        </p:txBody>
      </p:sp>
      <p:graphicFrame>
        <p:nvGraphicFramePr>
          <p:cNvPr id="4" name="对象 3">
            <a:hlinkClick r:id="" action="ppaction://ole?verb=0"/>
          </p:cNvPr>
          <p:cNvGraphicFramePr>
            <a:graphicFrameLocks/>
          </p:cNvGraphicFramePr>
          <p:nvPr>
            <p:extLst>
              <p:ext uri="{D42A27DB-BD31-4B8C-83A1-F6EECF244321}">
                <p14:modId xmlns:p14="http://schemas.microsoft.com/office/powerpoint/2010/main" val="2839666531"/>
              </p:ext>
            </p:extLst>
          </p:nvPr>
        </p:nvGraphicFramePr>
        <p:xfrm>
          <a:off x="1776413" y="2217738"/>
          <a:ext cx="3419475" cy="568325"/>
        </p:xfrm>
        <a:graphic>
          <a:graphicData uri="http://schemas.openxmlformats.org/presentationml/2006/ole">
            <mc:AlternateContent xmlns:mc="http://schemas.openxmlformats.org/markup-compatibility/2006">
              <mc:Choice xmlns:v="urn:schemas-microsoft-com:vml" Requires="v">
                <p:oleObj spid="_x0000_s35953" name="Equation" r:id="rId4" imgW="1676160" imgH="279360" progId="Equation.DSMT4">
                  <p:embed/>
                </p:oleObj>
              </mc:Choice>
              <mc:Fallback>
                <p:oleObj name="Equation" r:id="rId4" imgW="1676160" imgH="279360" progId="Equation.DSMT4">
                  <p:embed/>
                  <p:pic>
                    <p:nvPicPr>
                      <p:cNvPr id="0" name="Picture 1" descr="image36"/>
                      <p:cNvPicPr>
                        <a:picLocks noChangeArrowheads="1"/>
                      </p:cNvPicPr>
                      <p:nvPr/>
                    </p:nvPicPr>
                    <p:blipFill>
                      <a:blip r:embed="rId5"/>
                      <a:srcRect/>
                      <a:stretch>
                        <a:fillRect/>
                      </a:stretch>
                    </p:blipFill>
                    <p:spPr bwMode="auto">
                      <a:xfrm>
                        <a:off x="1776413" y="2217738"/>
                        <a:ext cx="3419475"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11.2.2  </a:t>
            </a:r>
            <a:r>
              <a:rPr lang="zh-CN" altLang="en-US" dirty="0"/>
              <a:t>形状数</a:t>
            </a:r>
            <a:r>
              <a:rPr lang="en-US" altLang="zh-CN" dirty="0"/>
              <a:t>  </a:t>
            </a:r>
            <a:endParaRPr lang="zh-CN" altLang="en-US" dirty="0"/>
          </a:p>
        </p:txBody>
      </p:sp>
      <p:pic>
        <p:nvPicPr>
          <p:cNvPr id="324610" name="图片 324609"/>
          <p:cNvPicPr>
            <a:picLocks noChangeAspect="1"/>
          </p:cNvPicPr>
          <p:nvPr/>
        </p:nvPicPr>
        <p:blipFill>
          <a:blip r:embed="rId2" cstate="print"/>
          <a:stretch>
            <a:fillRect/>
          </a:stretch>
        </p:blipFill>
        <p:spPr>
          <a:xfrm>
            <a:off x="508635" y="2256155"/>
            <a:ext cx="5204460" cy="4351020"/>
          </a:xfrm>
          <a:prstGeom prst="rect">
            <a:avLst/>
          </a:prstGeom>
          <a:noFill/>
          <a:ln w="9525">
            <a:noFill/>
          </a:ln>
        </p:spPr>
      </p:pic>
      <p:pic>
        <p:nvPicPr>
          <p:cNvPr id="324611" name="图片 324610"/>
          <p:cNvPicPr>
            <a:picLocks noChangeAspect="1"/>
          </p:cNvPicPr>
          <p:nvPr/>
        </p:nvPicPr>
        <p:blipFill>
          <a:blip r:embed="rId3" cstate="print"/>
          <a:stretch>
            <a:fillRect/>
          </a:stretch>
        </p:blipFill>
        <p:spPr>
          <a:xfrm>
            <a:off x="5990908" y="5260023"/>
            <a:ext cx="1014412" cy="1123950"/>
          </a:xfrm>
          <a:prstGeom prst="rect">
            <a:avLst/>
          </a:prstGeom>
          <a:noFill/>
          <a:ln w="9525">
            <a:noFill/>
          </a:ln>
        </p:spPr>
      </p:pic>
      <p:sp>
        <p:nvSpPr>
          <p:cNvPr id="3" name="文本框 2"/>
          <p:cNvSpPr txBox="1"/>
          <p:nvPr/>
        </p:nvSpPr>
        <p:spPr>
          <a:xfrm>
            <a:off x="574675" y="1415415"/>
            <a:ext cx="8101781" cy="1014730"/>
          </a:xfrm>
          <a:prstGeom prst="rect">
            <a:avLst/>
          </a:prstGeom>
          <a:noFill/>
        </p:spPr>
        <p:txBody>
          <a:bodyPr wrap="square" rtlCol="0">
            <a:spAutoFit/>
          </a:bodyPr>
          <a:lstStyle/>
          <a:p>
            <a:r>
              <a:rPr lang="zh-CN" altLang="en-US" sz="2000" dirty="0"/>
              <a:t>如下所示，阶为 </a:t>
            </a:r>
            <a:r>
              <a:rPr lang="en-US" altLang="zh-CN" sz="2000" dirty="0"/>
              <a:t>4, 6, 8 </a:t>
            </a:r>
            <a:r>
              <a:rPr lang="zh-CN" altLang="en-US" sz="2000" dirty="0"/>
              <a:t>的所有形状数，以及它们的链码表示、一次差分和相应的形状数。</a:t>
            </a:r>
          </a:p>
          <a:p>
            <a:endParaRPr lang="zh-CN" altLang="en-US" sz="2000" dirty="0"/>
          </a:p>
        </p:txBody>
      </p:sp>
      <p:sp>
        <p:nvSpPr>
          <p:cNvPr id="4" name="文本框 3"/>
          <p:cNvSpPr txBox="1"/>
          <p:nvPr/>
        </p:nvSpPr>
        <p:spPr>
          <a:xfrm>
            <a:off x="3116580" y="1415415"/>
            <a:ext cx="309880" cy="368300"/>
          </a:xfrm>
          <a:prstGeom prst="rect">
            <a:avLst/>
          </a:prstGeom>
          <a:noFill/>
        </p:spPr>
        <p:txBody>
          <a:bodyPr wrap="none" rtlCol="0">
            <a:spAutoFit/>
          </a:bodyPr>
          <a:lstStyle/>
          <a:p>
            <a:endParaRPr lang="zh-CN" altLang="en-US"/>
          </a:p>
        </p:txBody>
      </p:sp>
      <p:pic>
        <p:nvPicPr>
          <p:cNvPr id="7" name="图片 6"/>
          <p:cNvPicPr>
            <a:picLocks noChangeAspect="1"/>
          </p:cNvPicPr>
          <p:nvPr/>
        </p:nvPicPr>
        <p:blipFill rotWithShape="1">
          <a:blip r:embed="rId4" cstate="print"/>
          <a:srcRect r="53412"/>
          <a:stretch/>
        </p:blipFill>
        <p:spPr>
          <a:xfrm>
            <a:off x="6660232" y="2430145"/>
            <a:ext cx="1584176" cy="1537882"/>
          </a:xfrm>
          <a:prstGeom prst="rect">
            <a:avLst/>
          </a:prstGeom>
          <a:noFill/>
          <a:ln w="9525">
            <a:noFill/>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11.2.2  </a:t>
            </a:r>
            <a:r>
              <a:rPr lang="zh-CN" altLang="en-US" dirty="0"/>
              <a:t>形状数</a:t>
            </a:r>
            <a:r>
              <a:rPr lang="en-US" altLang="zh-CN" dirty="0"/>
              <a:t>  </a:t>
            </a:r>
            <a:endParaRPr lang="zh-CN" altLang="en-US" dirty="0"/>
          </a:p>
        </p:txBody>
      </p:sp>
      <p:pic>
        <p:nvPicPr>
          <p:cNvPr id="325634" name="图片 325633"/>
          <p:cNvPicPr>
            <a:picLocks noChangeAspect="1"/>
          </p:cNvPicPr>
          <p:nvPr/>
        </p:nvPicPr>
        <p:blipFill>
          <a:blip r:embed="rId2" cstate="print"/>
          <a:stretch>
            <a:fillRect/>
          </a:stretch>
        </p:blipFill>
        <p:spPr>
          <a:xfrm>
            <a:off x="443230" y="1669415"/>
            <a:ext cx="4597400" cy="4573270"/>
          </a:xfrm>
          <a:prstGeom prst="rect">
            <a:avLst/>
          </a:prstGeom>
          <a:noFill/>
          <a:ln w="9525">
            <a:noFill/>
          </a:ln>
        </p:spPr>
      </p:pic>
      <p:pic>
        <p:nvPicPr>
          <p:cNvPr id="325635" name="图片 325634"/>
          <p:cNvPicPr>
            <a:picLocks noChangeAspect="1"/>
          </p:cNvPicPr>
          <p:nvPr/>
        </p:nvPicPr>
        <p:blipFill>
          <a:blip r:embed="rId3" cstate="print"/>
          <a:stretch>
            <a:fillRect/>
          </a:stretch>
        </p:blipFill>
        <p:spPr>
          <a:xfrm>
            <a:off x="5271770" y="5338445"/>
            <a:ext cx="1081088" cy="1058863"/>
          </a:xfrm>
          <a:prstGeom prst="rect">
            <a:avLst/>
          </a:prstGeom>
          <a:noFill/>
          <a:ln w="9525">
            <a:noFill/>
          </a:ln>
        </p:spPr>
      </p:pic>
      <p:sp>
        <p:nvSpPr>
          <p:cNvPr id="17411" name="Rectangle 3"/>
          <p:cNvSpPr>
            <a:spLocks noGrp="1" noChangeArrowheads="1"/>
          </p:cNvSpPr>
          <p:nvPr>
            <p:ph idx="1"/>
          </p:nvPr>
        </p:nvSpPr>
        <p:spPr>
          <a:xfrm>
            <a:off x="4686300" y="1306195"/>
            <a:ext cx="3949700" cy="3848100"/>
          </a:xfrm>
        </p:spPr>
        <p:txBody>
          <a:bodyPr vert="horz" wrap="square" lIns="91440" tIns="45720" rIns="91440" bIns="45720" numCol="1" anchor="t" anchorCtr="0" compatLnSpc="1"/>
          <a:lstStyle/>
          <a:p>
            <a:pPr marL="469900" marR="0" lvl="0" indent="-469900" algn="l" defTabSz="914400" rtl="0" eaLnBrk="1" fontAlgn="base" latinLnBrk="0" hangingPunct="1">
              <a:lnSpc>
                <a:spcPct val="100000"/>
              </a:lnSpc>
              <a:spcBef>
                <a:spcPct val="20000"/>
              </a:spcBef>
              <a:spcAft>
                <a:spcPct val="0"/>
              </a:spcAft>
              <a:buClr>
                <a:srgbClr val="3399FF"/>
              </a:buClr>
              <a:buSzTx/>
              <a:buFont typeface="Wingdings" panose="05000000000000000000" pitchFamily="2" charset="2"/>
              <a:buChar char="o"/>
              <a:defRPr/>
            </a:pPr>
            <a:r>
              <a:rPr kumimoji="1" lang="zh-CN" altLang="en-US" sz="2000" b="0" i="0" u="none" strike="noStrike" kern="0" cap="none" spc="0" normalizeH="0" baseline="0" noProof="0" dirty="0">
                <a:ln>
                  <a:noFill/>
                </a:ln>
                <a:solidFill>
                  <a:schemeClr val="tx1"/>
                </a:solidFill>
                <a:effectLst/>
                <a:uLnTx/>
                <a:uFillTx/>
                <a:latin typeface="+mn-lt"/>
                <a:ea typeface="+mn-ea"/>
                <a:cs typeface="+mn-cs"/>
              </a:rPr>
              <a:t>归一化网格方向</a:t>
            </a:r>
            <a:endParaRPr kumimoji="1" lang="en-US" altLang="zh-CN" sz="2000" b="0" i="0" u="none" strike="noStrike" kern="0" cap="none" spc="0" normalizeH="0" baseline="0" noProof="0" dirty="0">
              <a:ln>
                <a:noFill/>
              </a:ln>
              <a:solidFill>
                <a:schemeClr val="tx1"/>
              </a:solidFill>
              <a:effectLst/>
              <a:uLnTx/>
              <a:uFillTx/>
              <a:latin typeface="+mn-lt"/>
              <a:ea typeface="+mn-ea"/>
              <a:cs typeface="+mn-cs"/>
            </a:endParaRPr>
          </a:p>
          <a:p>
            <a:pPr marL="469900" marR="0" lvl="0" indent="-469900" algn="l" defTabSz="914400" rtl="0" eaLnBrk="1" fontAlgn="base" latinLnBrk="0" hangingPunct="1">
              <a:lnSpc>
                <a:spcPct val="100000"/>
              </a:lnSpc>
              <a:spcBef>
                <a:spcPct val="20000"/>
              </a:spcBef>
              <a:spcAft>
                <a:spcPct val="0"/>
              </a:spcAft>
              <a:buClr>
                <a:srgbClr val="3399FF"/>
              </a:buClr>
              <a:buSzTx/>
              <a:buFont typeface="Wingdings" panose="05000000000000000000" pitchFamily="2" charset="2"/>
              <a:buChar char="o"/>
              <a:defRPr/>
            </a:pPr>
            <a:r>
              <a:rPr kumimoji="1" lang="zh-CN" altLang="en-US" sz="2000" b="0" i="0" u="none" strike="noStrike" kern="0" cap="none" spc="0" normalizeH="0" baseline="0" noProof="0" dirty="0">
                <a:ln>
                  <a:noFill/>
                </a:ln>
                <a:solidFill>
                  <a:schemeClr val="tx1"/>
                </a:solidFill>
                <a:effectLst/>
                <a:uLnTx/>
                <a:uFillTx/>
                <a:latin typeface="+mn-lt"/>
                <a:ea typeface="+mn-ea"/>
                <a:cs typeface="+mn-cs"/>
              </a:rPr>
              <a:t>获得</a:t>
            </a:r>
            <a:r>
              <a:rPr kumimoji="1" lang="zh-CN" altLang="en-US" sz="2000" b="1" i="0" u="none" strike="noStrike" kern="0" cap="none" spc="0" normalizeH="0" baseline="0" noProof="0" dirty="0">
                <a:ln>
                  <a:noFill/>
                </a:ln>
                <a:solidFill>
                  <a:srgbClr val="0070C0"/>
                </a:solidFill>
                <a:effectLst/>
                <a:uLnTx/>
                <a:uFillTx/>
                <a:latin typeface="+mn-lt"/>
                <a:ea typeface="+mn-ea"/>
                <a:cs typeface="+mn-cs"/>
              </a:rPr>
              <a:t>指定阶数</a:t>
            </a:r>
            <a:r>
              <a:rPr kumimoji="1" lang="en-US" altLang="zh-CN" sz="2000" b="1" i="0" u="none" strike="noStrike" kern="0" cap="none" spc="0" normalizeH="0" baseline="0" noProof="0" dirty="0">
                <a:ln>
                  <a:noFill/>
                </a:ln>
                <a:solidFill>
                  <a:srgbClr val="0070C0"/>
                </a:solidFill>
                <a:effectLst/>
                <a:uLnTx/>
                <a:uFillTx/>
                <a:latin typeface="+mn-lt"/>
                <a:ea typeface="+mn-ea"/>
                <a:cs typeface="+mn-cs"/>
              </a:rPr>
              <a:t>N</a:t>
            </a:r>
            <a:r>
              <a:rPr kumimoji="1" lang="zh-CN" altLang="en-US" sz="2000" b="1" i="0" u="none" strike="noStrike" kern="0" cap="none" spc="0" normalizeH="0" baseline="0" noProof="0" dirty="0">
                <a:ln>
                  <a:noFill/>
                </a:ln>
                <a:solidFill>
                  <a:srgbClr val="0070C0"/>
                </a:solidFill>
                <a:effectLst/>
                <a:uLnTx/>
                <a:uFillTx/>
                <a:latin typeface="+mn-lt"/>
                <a:ea typeface="+mn-ea"/>
                <a:cs typeface="+mn-cs"/>
              </a:rPr>
              <a:t>的形状数</a:t>
            </a:r>
          </a:p>
          <a:p>
            <a:pPr marL="908050" marR="0" lvl="1" indent="-436880" algn="l" defTabSz="914400" rtl="0" eaLnBrk="1" fontAlgn="base" latinLnBrk="0" hangingPunct="1">
              <a:lnSpc>
                <a:spcPct val="100000"/>
              </a:lnSpc>
              <a:spcBef>
                <a:spcPct val="20000"/>
              </a:spcBef>
              <a:spcAft>
                <a:spcPct val="0"/>
              </a:spcAft>
              <a:buClr>
                <a:srgbClr val="3399FF"/>
              </a:buClr>
              <a:buSzTx/>
              <a:buFont typeface="Wingdings" panose="05000000000000000000" pitchFamily="2" charset="2"/>
              <a:buChar char="n"/>
              <a:defRPr/>
            </a:pPr>
            <a:r>
              <a:rPr kumimoji="1" lang="zh-CN" altLang="en-US" b="0" i="0" u="none" strike="noStrike" kern="0" cap="none" spc="0" normalizeH="0" baseline="0" noProof="0" dirty="0">
                <a:ln>
                  <a:noFill/>
                </a:ln>
                <a:solidFill>
                  <a:schemeClr val="tx1"/>
                </a:solidFill>
                <a:effectLst/>
                <a:uLnTx/>
                <a:uFillTx/>
                <a:latin typeface="+mn-lt"/>
                <a:ea typeface="+mn-ea"/>
                <a:cs typeface="+mn-cs"/>
              </a:rPr>
              <a:t>从所有满足</a:t>
            </a:r>
            <a:r>
              <a:rPr kumimoji="1" lang="en-US" altLang="zh-CN" b="0" i="0" u="none" strike="noStrike" kern="0" cap="none" spc="0" normalizeH="0" baseline="0" noProof="0" dirty="0">
                <a:ln>
                  <a:noFill/>
                </a:ln>
                <a:solidFill>
                  <a:schemeClr val="tx1"/>
                </a:solidFill>
                <a:effectLst/>
                <a:uLnTx/>
                <a:uFillTx/>
                <a:latin typeface="+mn-lt"/>
                <a:ea typeface="+mn-ea"/>
                <a:cs typeface="+mn-cs"/>
              </a:rPr>
              <a:t>( 2(</a:t>
            </a:r>
            <a:r>
              <a:rPr kumimoji="1" lang="en-US" altLang="zh-CN" b="0" i="0" u="none" strike="noStrike" kern="0" cap="none" spc="0" normalizeH="0" baseline="0" noProof="0" dirty="0" err="1">
                <a:ln>
                  <a:noFill/>
                </a:ln>
                <a:solidFill>
                  <a:schemeClr val="tx1"/>
                </a:solidFill>
                <a:effectLst/>
                <a:uLnTx/>
                <a:uFillTx/>
                <a:latin typeface="+mn-lt"/>
                <a:ea typeface="+mn-ea"/>
                <a:cs typeface="+mn-cs"/>
              </a:rPr>
              <a:t>m+n</a:t>
            </a:r>
            <a:r>
              <a:rPr kumimoji="1" lang="en-US" altLang="zh-CN" b="0" i="0" u="none" strike="noStrike" kern="0" cap="none" spc="0" normalizeH="0" baseline="0" noProof="0" dirty="0">
                <a:ln>
                  <a:noFill/>
                </a:ln>
                <a:solidFill>
                  <a:schemeClr val="tx1"/>
                </a:solidFill>
                <a:effectLst/>
                <a:uLnTx/>
                <a:uFillTx/>
                <a:latin typeface="+mn-lt"/>
                <a:ea typeface="+mn-ea"/>
                <a:cs typeface="+mn-cs"/>
              </a:rPr>
              <a:t>)=N)</a:t>
            </a:r>
            <a:r>
              <a:rPr kumimoji="1" lang="zh-CN" altLang="en-US" b="0" i="0" u="none" strike="noStrike" kern="0" cap="none" spc="0" normalizeH="0" baseline="0" noProof="0" dirty="0">
                <a:ln>
                  <a:noFill/>
                </a:ln>
                <a:solidFill>
                  <a:schemeClr val="tx1"/>
                </a:solidFill>
                <a:effectLst/>
                <a:uLnTx/>
                <a:uFillTx/>
                <a:latin typeface="+mn-lt"/>
                <a:ea typeface="+mn-ea"/>
                <a:cs typeface="+mn-cs"/>
              </a:rPr>
              <a:t>矩阵中，取长短轴比例与区域最接近的那个。</a:t>
            </a:r>
          </a:p>
          <a:p>
            <a:pPr marL="908050" marR="0" lvl="1" indent="-436880" algn="l" defTabSz="914400" rtl="0" eaLnBrk="1" fontAlgn="base" latinLnBrk="0" hangingPunct="1">
              <a:lnSpc>
                <a:spcPct val="100000"/>
              </a:lnSpc>
              <a:spcBef>
                <a:spcPct val="20000"/>
              </a:spcBef>
              <a:spcAft>
                <a:spcPct val="0"/>
              </a:spcAft>
              <a:buClr>
                <a:srgbClr val="3399FF"/>
              </a:buClr>
              <a:buSzTx/>
              <a:buFont typeface="Wingdings" panose="05000000000000000000" pitchFamily="2" charset="2"/>
              <a:buChar char="n"/>
              <a:defRPr/>
            </a:pPr>
            <a:r>
              <a:rPr kumimoji="1" lang="zh-CN" altLang="en-US" b="0" i="0" u="none" strike="noStrike" kern="0" cap="none" spc="0" normalizeH="0" baseline="0" noProof="0" dirty="0">
                <a:ln>
                  <a:noFill/>
                </a:ln>
                <a:solidFill>
                  <a:schemeClr val="tx1"/>
                </a:solidFill>
                <a:effectLst/>
                <a:uLnTx/>
                <a:uFillTx/>
                <a:latin typeface="+mn-lt"/>
                <a:ea typeface="+mn-ea"/>
                <a:cs typeface="+mn-cs"/>
              </a:rPr>
              <a:t>对外接矩形进行</a:t>
            </a:r>
            <a:r>
              <a:rPr kumimoji="1" lang="en-US" altLang="zh-CN" b="0" i="0" u="none" strike="noStrike" kern="0" cap="none" spc="0" normalizeH="0" baseline="0" noProof="0" dirty="0" err="1">
                <a:ln>
                  <a:noFill/>
                </a:ln>
                <a:solidFill>
                  <a:schemeClr val="tx1"/>
                </a:solidFill>
                <a:effectLst/>
                <a:uLnTx/>
                <a:uFillTx/>
                <a:latin typeface="+mn-lt"/>
                <a:ea typeface="+mn-ea"/>
                <a:cs typeface="+mn-cs"/>
              </a:rPr>
              <a:t>m</a:t>
            </a:r>
            <a:r>
              <a:rPr kumimoji="1" lang="en-US" altLang="zh-CN" b="0" i="0" u="none" strike="noStrike" kern="0" cap="none" spc="0" normalizeH="0" baseline="0" noProof="0" dirty="0" err="1">
                <a:ln>
                  <a:noFill/>
                </a:ln>
                <a:solidFill>
                  <a:schemeClr val="tx1"/>
                </a:solidFill>
                <a:effectLst/>
                <a:uLnTx/>
                <a:uFillTx/>
                <a:latin typeface="+mn-lt"/>
                <a:ea typeface="+mn-ea"/>
                <a:cs typeface="+mn-cs"/>
                <a:sym typeface="Symbol" panose="05050102010706020507" pitchFamily="18" charset="2"/>
              </a:rPr>
              <a:t></a:t>
            </a:r>
            <a:r>
              <a:rPr kumimoji="1" lang="en-US" altLang="zh-CN" b="0" i="0" u="none" strike="noStrike" kern="0" cap="none" spc="0" normalizeH="0" baseline="0" noProof="0" dirty="0" err="1">
                <a:ln>
                  <a:noFill/>
                </a:ln>
                <a:solidFill>
                  <a:schemeClr val="tx1"/>
                </a:solidFill>
                <a:effectLst/>
                <a:uLnTx/>
                <a:uFillTx/>
                <a:latin typeface="+mn-lt"/>
                <a:ea typeface="+mn-ea"/>
                <a:cs typeface="+mn-cs"/>
              </a:rPr>
              <a:t>n</a:t>
            </a:r>
            <a:r>
              <a:rPr kumimoji="1" lang="zh-CN" altLang="en-US" b="0" i="0" u="none" strike="noStrike" kern="0" cap="none" spc="0" normalizeH="0" baseline="0" noProof="0" dirty="0">
                <a:ln>
                  <a:noFill/>
                </a:ln>
                <a:solidFill>
                  <a:schemeClr val="tx1"/>
                </a:solidFill>
                <a:effectLst/>
                <a:uLnTx/>
                <a:uFillTx/>
                <a:latin typeface="+mn-lt"/>
                <a:ea typeface="+mn-ea"/>
                <a:cs typeface="+mn-cs"/>
              </a:rPr>
              <a:t>网格划分，求出</a:t>
            </a:r>
            <a:r>
              <a:rPr kumimoji="1" lang="zh-CN" altLang="en-US" b="0" i="0" u="none" strike="noStrike" kern="0" cap="none" spc="0" normalizeH="0" baseline="0" noProof="0" dirty="0">
                <a:ln>
                  <a:noFill/>
                </a:ln>
                <a:solidFill>
                  <a:srgbClr val="0070C0"/>
                </a:solidFill>
                <a:effectLst/>
                <a:uLnTx/>
                <a:uFillTx/>
                <a:latin typeface="+mn-lt"/>
                <a:ea typeface="+mn-ea"/>
                <a:cs typeface="+mn-cs"/>
              </a:rPr>
              <a:t>边界点</a:t>
            </a:r>
            <a:r>
              <a:rPr kumimoji="1" lang="zh-CN" altLang="en-US" b="0" i="0" u="none" strike="noStrike" kern="0" cap="none" spc="0" normalizeH="0" baseline="0" noProof="0" dirty="0">
                <a:ln>
                  <a:noFill/>
                </a:ln>
                <a:solidFill>
                  <a:schemeClr val="tx1"/>
                </a:solidFill>
                <a:effectLst/>
                <a:uLnTx/>
                <a:uFillTx/>
                <a:latin typeface="+mn-lt"/>
                <a:ea typeface="+mn-ea"/>
                <a:cs typeface="+mn-cs"/>
              </a:rPr>
              <a:t>（面积</a:t>
            </a:r>
            <a:r>
              <a:rPr kumimoji="1" lang="en-US" altLang="zh-CN" b="0" i="0" u="none" strike="noStrike" kern="0" cap="none" spc="0" normalizeH="0" baseline="0" noProof="0" dirty="0">
                <a:ln>
                  <a:noFill/>
                </a:ln>
                <a:solidFill>
                  <a:schemeClr val="tx1"/>
                </a:solidFill>
                <a:effectLst/>
                <a:uLnTx/>
                <a:uFillTx/>
                <a:latin typeface="+mn-lt"/>
                <a:ea typeface="+mn-ea"/>
                <a:cs typeface="+mn-cs"/>
              </a:rPr>
              <a:t>50%</a:t>
            </a:r>
            <a:r>
              <a:rPr kumimoji="1" lang="zh-CN" altLang="en-US" b="0" i="0" u="none" strike="noStrike" kern="0" cap="none" spc="0" normalizeH="0" baseline="0" noProof="0" dirty="0">
                <a:ln>
                  <a:noFill/>
                </a:ln>
                <a:solidFill>
                  <a:schemeClr val="tx1"/>
                </a:solidFill>
                <a:effectLst/>
                <a:uLnTx/>
                <a:uFillTx/>
                <a:latin typeface="+mn-lt"/>
                <a:ea typeface="+mn-ea"/>
                <a:cs typeface="+mn-cs"/>
              </a:rPr>
              <a:t>以上包在边界内的正方形划入内部）。</a:t>
            </a:r>
          </a:p>
          <a:p>
            <a:pPr marL="908050" marR="0" lvl="1" indent="-436880" algn="l" defTabSz="914400" rtl="0" eaLnBrk="1" fontAlgn="base" latinLnBrk="0" hangingPunct="1">
              <a:lnSpc>
                <a:spcPct val="100000"/>
              </a:lnSpc>
              <a:spcBef>
                <a:spcPct val="20000"/>
              </a:spcBef>
              <a:spcAft>
                <a:spcPct val="0"/>
              </a:spcAft>
              <a:buClr>
                <a:srgbClr val="3399FF"/>
              </a:buClr>
              <a:buSzTx/>
              <a:buFont typeface="Wingdings" panose="05000000000000000000" pitchFamily="2" charset="2"/>
              <a:buChar char="n"/>
              <a:defRPr/>
            </a:pPr>
            <a:r>
              <a:rPr kumimoji="1" lang="zh-CN" altLang="en-US" b="0" i="0" u="none" strike="noStrike" kern="0" cap="none" spc="0" normalizeH="0" baseline="0" noProof="0" dirty="0">
                <a:ln>
                  <a:noFill/>
                </a:ln>
                <a:solidFill>
                  <a:schemeClr val="tx1"/>
                </a:solidFill>
                <a:effectLst/>
                <a:uLnTx/>
                <a:uFillTx/>
                <a:latin typeface="+mn-lt"/>
                <a:ea typeface="+mn-ea"/>
                <a:cs typeface="+mn-cs"/>
              </a:rPr>
              <a:t>求出链码、差分码以及形状数。</a:t>
            </a:r>
            <a:endParaRPr kumimoji="1" lang="zh-CN" altLang="en-US" sz="2400" b="0" i="0" u="none" strike="noStrike" kern="0" cap="none" spc="0" normalizeH="0" baseline="0" noProof="0" dirty="0">
              <a:ln>
                <a:noFill/>
              </a:ln>
              <a:solidFill>
                <a:schemeClr val="tx1"/>
              </a:solidFill>
              <a:effectLst/>
              <a:uLnTx/>
              <a:uFillTx/>
              <a:latin typeface="+mn-lt"/>
              <a:ea typeface="+mn-ea"/>
              <a:cs typeface="+mn-cs"/>
            </a:endParaRPr>
          </a:p>
          <a:p>
            <a:pPr marL="908050" marR="0" lvl="1" indent="-436880" algn="l" defTabSz="914400" rtl="0" eaLnBrk="1" fontAlgn="base" latinLnBrk="0" hangingPunct="1">
              <a:lnSpc>
                <a:spcPct val="100000"/>
              </a:lnSpc>
              <a:spcBef>
                <a:spcPct val="20000"/>
              </a:spcBef>
              <a:spcAft>
                <a:spcPct val="0"/>
              </a:spcAft>
              <a:buClr>
                <a:srgbClr val="3399FF"/>
              </a:buClr>
              <a:buSzTx/>
              <a:buFont typeface="Wingdings" panose="05000000000000000000" pitchFamily="2" charset="2"/>
              <a:buChar char="n"/>
              <a:defRPr/>
            </a:pPr>
            <a:endParaRPr kumimoji="1" lang="en-US" altLang="zh-CN"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11.2.3  </a:t>
            </a:r>
            <a:r>
              <a:rPr lang="zh-CN" altLang="en-US" dirty="0"/>
              <a:t>傅里叶描绘子</a:t>
            </a:r>
            <a:r>
              <a:rPr lang="en-US" altLang="zh-CN" dirty="0"/>
              <a:t>  </a:t>
            </a:r>
            <a:endParaRPr lang="zh-CN" altLang="en-US" dirty="0"/>
          </a:p>
        </p:txBody>
      </p:sp>
      <mc:AlternateContent xmlns:mc="http://schemas.openxmlformats.org/markup-compatibility/2006" xmlns:a14="http://schemas.microsoft.com/office/drawing/2010/main">
        <mc:Choice Requires="a14">
          <p:sp>
            <p:nvSpPr>
              <p:cNvPr id="4" name="文本框 3"/>
              <p:cNvSpPr txBox="1"/>
              <p:nvPr/>
            </p:nvSpPr>
            <p:spPr>
              <a:xfrm>
                <a:off x="487044" y="1340768"/>
                <a:ext cx="8477444" cy="5613460"/>
              </a:xfrm>
              <a:prstGeom prst="rect">
                <a:avLst/>
              </a:prstGeom>
              <a:noFill/>
            </p:spPr>
            <p:txBody>
              <a:bodyPr wrap="square" rtlCol="0">
                <a:spAutoFit/>
              </a:bodyPr>
              <a:lstStyle/>
              <a:p>
                <a:pPr marL="342900" indent="-342900">
                  <a:spcAft>
                    <a:spcPts val="600"/>
                  </a:spcAft>
                  <a:buClr>
                    <a:srgbClr val="00B0F0"/>
                  </a:buClr>
                  <a:buFont typeface="Wingdings" panose="05000000000000000000" pitchFamily="2" charset="2"/>
                  <a:buChar char="p"/>
                </a:pPr>
                <a:r>
                  <a:rPr lang="zh-CN" altLang="en-US" sz="2000" dirty="0"/>
                  <a:t>对于平面内一个</a:t>
                </a:r>
                <a14:m>
                  <m:oMath xmlns:m="http://schemas.openxmlformats.org/officeDocument/2006/math">
                    <m:r>
                      <a:rPr lang="en-US" altLang="zh-CN" sz="2000" b="0" i="1" smtClean="0">
                        <a:latin typeface="Cambria Math" panose="02040503050406030204" pitchFamily="18" charset="0"/>
                      </a:rPr>
                      <m:t>𝐾</m:t>
                    </m:r>
                  </m:oMath>
                </a14:m>
                <a:r>
                  <a:rPr lang="zh-CN" altLang="en-US" sz="2000" dirty="0"/>
                  <a:t>点数字边界，逆时针编号：</a:t>
                </a:r>
                <a14:m>
                  <m:oMath xmlns:m="http://schemas.openxmlformats.org/officeDocument/2006/math">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0</m:t>
                            </m:r>
                          </m:sub>
                        </m:sSub>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𝑦</m:t>
                            </m:r>
                          </m:e>
                          <m:sub>
                            <m:r>
                              <a:rPr lang="en-US" altLang="zh-CN" sz="2000" i="1">
                                <a:latin typeface="Cambria Math" panose="02040503050406030204" pitchFamily="18" charset="0"/>
                              </a:rPr>
                              <m:t>0</m:t>
                            </m:r>
                          </m:sub>
                        </m:sSub>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b="0" i="1" smtClean="0">
                                <a:latin typeface="Cambria Math" panose="02040503050406030204" pitchFamily="18" charset="0"/>
                              </a:rPr>
                              <m:t>𝐾</m:t>
                            </m:r>
                            <m:r>
                              <a:rPr lang="en-US" altLang="zh-CN" sz="2000" b="0" i="1" smtClean="0">
                                <a:latin typeface="Cambria Math" panose="02040503050406030204" pitchFamily="18" charset="0"/>
                              </a:rPr>
                              <m:t>−1</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𝑦</m:t>
                            </m:r>
                          </m:e>
                          <m:sub>
                            <m:r>
                              <a:rPr lang="en-US" altLang="zh-CN" sz="2000" b="0" i="1" smtClean="0">
                                <a:latin typeface="Cambria Math" panose="02040503050406030204" pitchFamily="18" charset="0"/>
                              </a:rPr>
                              <m:t>𝐾</m:t>
                            </m:r>
                            <m:r>
                              <a:rPr lang="en-US" altLang="zh-CN" sz="2000" b="0" i="1" smtClean="0">
                                <a:latin typeface="Cambria Math" panose="02040503050406030204" pitchFamily="18" charset="0"/>
                              </a:rPr>
                              <m:t>−1</m:t>
                            </m:r>
                          </m:sub>
                        </m:sSub>
                      </m:e>
                    </m:d>
                  </m:oMath>
                </a14:m>
                <a:endParaRPr lang="en-US" altLang="zh-CN" sz="2000" dirty="0"/>
              </a:p>
              <a:p>
                <a:pPr marL="342900" indent="-342900">
                  <a:spcAft>
                    <a:spcPts val="600"/>
                  </a:spcAft>
                  <a:buClr>
                    <a:srgbClr val="00B0F0"/>
                  </a:buClr>
                  <a:buFont typeface="Wingdings" panose="05000000000000000000" pitchFamily="2" charset="2"/>
                  <a:buChar char="p"/>
                </a:pPr>
                <a:r>
                  <a:rPr lang="zh-CN" altLang="en-US" sz="2000" dirty="0"/>
                  <a:t>每个点坐标当作一个复数 </a:t>
                </a:r>
                <a14:m>
                  <m:oMath xmlns:m="http://schemas.openxmlformats.org/officeDocument/2006/math">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𝑠</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𝑘</m:t>
                            </m:r>
                          </m:e>
                        </m:d>
                        <m:r>
                          <a:rPr lang="en-US" altLang="zh-CN" sz="2000" b="0" i="1" smtClean="0">
                            <a:latin typeface="Cambria Math" panose="02040503050406030204" pitchFamily="18" charset="0"/>
                          </a:rPr>
                          <m:t>=</m:t>
                        </m:r>
                        <m:r>
                          <a:rPr lang="en-US" altLang="zh-CN" sz="2000" i="1">
                            <a:latin typeface="Cambria Math" panose="02040503050406030204" pitchFamily="18" charset="0"/>
                          </a:rPr>
                          <m:t>𝑥</m:t>
                        </m:r>
                      </m:e>
                      <m:sub>
                        <m:r>
                          <a:rPr lang="en-US" altLang="zh-CN" sz="2000" b="0" i="1" smtClean="0">
                            <a:latin typeface="Cambria Math" panose="02040503050406030204" pitchFamily="18" charset="0"/>
                          </a:rPr>
                          <m:t>𝑘</m:t>
                        </m:r>
                      </m:sub>
                    </m:sSub>
                    <m:r>
                      <a:rPr lang="en-US" altLang="zh-CN" sz="2000" b="0" i="1" smtClean="0">
                        <a:latin typeface="Cambria Math" panose="02040503050406030204" pitchFamily="18" charset="0"/>
                      </a:rPr>
                      <m:t>+</m:t>
                    </m:r>
                    <m:r>
                      <m:rPr>
                        <m:sty m:val="p"/>
                      </m:rPr>
                      <a:rPr lang="en-US" altLang="zh-CN" sz="2000" b="0" i="0" smtClean="0">
                        <a:latin typeface="Cambria Math" panose="02040503050406030204" pitchFamily="18" charset="0"/>
                      </a:rPr>
                      <m:t>j</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𝑦</m:t>
                        </m:r>
                      </m:e>
                      <m:sub>
                        <m:r>
                          <a:rPr lang="en-US" altLang="zh-CN" sz="2000" b="0" i="1" smtClean="0">
                            <a:latin typeface="Cambria Math" panose="02040503050406030204" pitchFamily="18" charset="0"/>
                          </a:rPr>
                          <m:t>𝑘</m:t>
                        </m:r>
                      </m:sub>
                    </m:sSub>
                  </m:oMath>
                </a14:m>
                <a:endParaRPr lang="en-US" altLang="zh-CN" sz="2000" dirty="0"/>
              </a:p>
              <a:p>
                <a:pPr marL="800100" lvl="1" indent="-342900">
                  <a:spcAft>
                    <a:spcPts val="600"/>
                  </a:spcAft>
                  <a:buClr>
                    <a:srgbClr val="00B0F0"/>
                  </a:buClr>
                  <a:buFont typeface="Wingdings" panose="05000000000000000000" pitchFamily="2" charset="2"/>
                  <a:buChar char="n"/>
                </a:pPr>
                <a:r>
                  <a:rPr lang="zh-CN" altLang="en-US" sz="2000" dirty="0"/>
                  <a:t>将二维问题简化为一维问题</a:t>
                </a:r>
                <a:endParaRPr lang="en-US" altLang="zh-CN" sz="2000" dirty="0"/>
              </a:p>
              <a:p>
                <a:pPr marL="342900" indent="-342900">
                  <a:spcAft>
                    <a:spcPts val="600"/>
                  </a:spcAft>
                  <a:buClr>
                    <a:srgbClr val="00B0F0"/>
                  </a:buClr>
                  <a:buFont typeface="Wingdings" panose="05000000000000000000" pitchFamily="2" charset="2"/>
                  <a:buChar char="p"/>
                </a:pPr>
                <a:r>
                  <a:rPr lang="zh-CN" altLang="en-US" sz="2000" dirty="0"/>
                  <a:t>边界序列点的离散傅里叶变换（</a:t>
                </a:r>
                <a:r>
                  <a:rPr lang="en-US" altLang="zh-CN" sz="2000" dirty="0"/>
                  <a:t>DFT</a:t>
                </a:r>
                <a:r>
                  <a:rPr lang="zh-CN" altLang="en-US" sz="2000" dirty="0"/>
                  <a:t>）为</a:t>
                </a:r>
                <a:endParaRPr lang="en-US" altLang="zh-CN" sz="2000" dirty="0"/>
              </a:p>
              <a:p>
                <a:pPr>
                  <a:spcAft>
                    <a:spcPts val="600"/>
                  </a:spcAft>
                  <a:buClr>
                    <a:srgbClr val="00B0F0"/>
                  </a:buClr>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𝑎</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𝑢</m:t>
                          </m:r>
                        </m:e>
                      </m:d>
                      <m:r>
                        <a:rPr lang="en-US" altLang="zh-CN" sz="2000" b="0" i="1" smtClean="0">
                          <a:latin typeface="Cambria Math" panose="02040503050406030204" pitchFamily="18" charset="0"/>
                        </a:rPr>
                        <m:t>=</m:t>
                      </m:r>
                      <m:nary>
                        <m:naryPr>
                          <m:chr m:val="∑"/>
                          <m:ctrlPr>
                            <a:rPr lang="en-US" altLang="zh-CN" sz="2000" b="0" i="1" smtClean="0">
                              <a:latin typeface="Cambria Math" panose="02040503050406030204" pitchFamily="18" charset="0"/>
                            </a:rPr>
                          </m:ctrlPr>
                        </m:naryPr>
                        <m:sub>
                          <m:r>
                            <m:rPr>
                              <m:brk m:alnAt="23"/>
                            </m:rP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=0</m:t>
                          </m:r>
                        </m:sub>
                        <m:sup>
                          <m:r>
                            <a:rPr lang="en-US" altLang="zh-CN" sz="2000" b="0" i="1" smtClean="0">
                              <a:latin typeface="Cambria Math" panose="02040503050406030204" pitchFamily="18" charset="0"/>
                            </a:rPr>
                            <m:t>𝐾</m:t>
                          </m:r>
                          <m:r>
                            <a:rPr lang="en-US" altLang="zh-CN" sz="2000" b="0" i="1" smtClean="0">
                              <a:latin typeface="Cambria Math" panose="02040503050406030204" pitchFamily="18" charset="0"/>
                            </a:rPr>
                            <m:t>−1</m:t>
                          </m:r>
                        </m:sup>
                        <m:e>
                          <m:r>
                            <a:rPr lang="en-US" altLang="zh-CN" sz="2000" b="0" i="1" smtClean="0">
                              <a:latin typeface="Cambria Math" panose="02040503050406030204" pitchFamily="18" charset="0"/>
                            </a:rPr>
                            <m:t>𝑠</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𝑘</m:t>
                              </m:r>
                            </m:e>
                          </m:d>
                          <m:sSup>
                            <m:sSupPr>
                              <m:ctrlPr>
                                <a:rPr lang="en-US" altLang="zh-CN" sz="2000" b="0" i="1" smtClean="0">
                                  <a:latin typeface="Cambria Math" panose="02040503050406030204" pitchFamily="18" charset="0"/>
                                </a:rPr>
                              </m:ctrlPr>
                            </m:sSupPr>
                            <m:e>
                              <m:r>
                                <a:rPr lang="en-US" altLang="zh-CN" sz="2000" i="1">
                                  <a:latin typeface="Cambria Math" panose="02040503050406030204" pitchFamily="18" charset="0"/>
                                </a:rPr>
                                <m:t>𝑒</m:t>
                              </m:r>
                            </m:e>
                            <m:sup>
                              <m:r>
                                <a:rPr lang="en-US" altLang="zh-CN" sz="2000" b="0" i="1" smtClean="0">
                                  <a:latin typeface="Cambria Math" panose="02040503050406030204" pitchFamily="18" charset="0"/>
                                </a:rPr>
                                <m:t>−</m:t>
                              </m:r>
                              <m:r>
                                <m:rPr>
                                  <m:sty m:val="p"/>
                                </m:rPr>
                                <a:rPr lang="en-US" altLang="zh-CN" sz="2000" b="0" i="0" smtClean="0">
                                  <a:latin typeface="Cambria Math" panose="02040503050406030204" pitchFamily="18" charset="0"/>
                                </a:rPr>
                                <m:t>j</m:t>
                              </m:r>
                              <m:r>
                                <a:rPr lang="en-US" altLang="zh-CN" sz="2000" b="0" i="1" smtClean="0">
                                  <a:latin typeface="Cambria Math" panose="02040503050406030204" pitchFamily="18" charset="0"/>
                                </a:rPr>
                                <m:t>2</m:t>
                              </m:r>
                              <m:r>
                                <a:rPr lang="zh-CN" altLang="en-US" sz="2000" b="0" i="1" smtClean="0">
                                  <a:latin typeface="Cambria Math" panose="02040503050406030204" pitchFamily="18" charset="0"/>
                                </a:rPr>
                                <m:t>𝜋</m:t>
                              </m:r>
                              <m:r>
                                <a:rPr lang="en-US" altLang="zh-CN" sz="2000" b="0" i="1" smtClean="0">
                                  <a:latin typeface="Cambria Math" panose="02040503050406030204" pitchFamily="18" charset="0"/>
                                </a:rPr>
                                <m:t>𝑢𝑘</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𝐾</m:t>
                              </m:r>
                            </m:sup>
                          </m:sSup>
                        </m:e>
                      </m:nary>
                    </m:oMath>
                  </m:oMathPara>
                </a14:m>
                <a:endParaRPr lang="en-US" altLang="zh-CN" sz="2000" dirty="0"/>
              </a:p>
              <a:p>
                <a:pPr marL="800100" lvl="1" indent="-342900">
                  <a:spcAft>
                    <a:spcPts val="600"/>
                  </a:spcAft>
                  <a:buClr>
                    <a:srgbClr val="00B0F0"/>
                  </a:buClr>
                  <a:buFont typeface="Wingdings" panose="05000000000000000000" pitchFamily="2" charset="2"/>
                  <a:buChar char="n"/>
                </a:pPr>
                <a:r>
                  <a:rPr lang="zh-CN" altLang="en-US" sz="2000" dirty="0">
                    <a:solidFill>
                      <a:srgbClr val="FF0000"/>
                    </a:solidFill>
                  </a:rPr>
                  <a:t>复系数</a:t>
                </a:r>
                <a14:m>
                  <m:oMath xmlns:m="http://schemas.openxmlformats.org/officeDocument/2006/math">
                    <m:r>
                      <a:rPr lang="en-US" altLang="zh-CN" sz="2000" i="1">
                        <a:solidFill>
                          <a:srgbClr val="FF0000"/>
                        </a:solidFill>
                        <a:latin typeface="Cambria Math" panose="02040503050406030204" pitchFamily="18" charset="0"/>
                      </a:rPr>
                      <m:t>𝑎</m:t>
                    </m:r>
                    <m:d>
                      <m:dPr>
                        <m:ctrlPr>
                          <a:rPr lang="en-US" altLang="zh-CN" sz="2000" i="1">
                            <a:solidFill>
                              <a:srgbClr val="FF0000"/>
                            </a:solidFill>
                            <a:latin typeface="Cambria Math" panose="02040503050406030204" pitchFamily="18" charset="0"/>
                          </a:rPr>
                        </m:ctrlPr>
                      </m:dPr>
                      <m:e>
                        <m:r>
                          <a:rPr lang="en-US" altLang="zh-CN" sz="2000" i="1">
                            <a:solidFill>
                              <a:srgbClr val="FF0000"/>
                            </a:solidFill>
                            <a:latin typeface="Cambria Math" panose="02040503050406030204" pitchFamily="18" charset="0"/>
                          </a:rPr>
                          <m:t>𝑢</m:t>
                        </m:r>
                      </m:e>
                    </m:d>
                  </m:oMath>
                </a14:m>
                <a:r>
                  <a:rPr lang="zh-CN" altLang="en-US" sz="2000" dirty="0">
                    <a:solidFill>
                      <a:srgbClr val="FF0000"/>
                    </a:solidFill>
                  </a:rPr>
                  <a:t>成为边界的傅里叶描绘子</a:t>
                </a:r>
                <a:endParaRPr lang="en-US" altLang="zh-CN" sz="2000" dirty="0">
                  <a:solidFill>
                    <a:srgbClr val="FF0000"/>
                  </a:solidFill>
                </a:endParaRPr>
              </a:p>
              <a:p>
                <a:pPr marL="342900" indent="-342900">
                  <a:spcAft>
                    <a:spcPts val="600"/>
                  </a:spcAft>
                  <a:buClr>
                    <a:srgbClr val="00B0F0"/>
                  </a:buClr>
                  <a:buFont typeface="Wingdings" panose="05000000000000000000" pitchFamily="2" charset="2"/>
                  <a:buChar char="p"/>
                </a:pPr>
                <a:r>
                  <a:rPr lang="zh-CN" altLang="en-US" sz="2000" dirty="0">
                    <a:solidFill>
                      <a:schemeClr val="tx1"/>
                    </a:solidFill>
                  </a:rPr>
                  <a:t>复系数</a:t>
                </a:r>
                <a14:m>
                  <m:oMath xmlns:m="http://schemas.openxmlformats.org/officeDocument/2006/math">
                    <m:r>
                      <a:rPr lang="en-US" altLang="zh-CN" sz="2000" i="1">
                        <a:solidFill>
                          <a:schemeClr val="tx1"/>
                        </a:solidFill>
                        <a:latin typeface="Cambria Math" panose="02040503050406030204" pitchFamily="18" charset="0"/>
                      </a:rPr>
                      <m:t>𝑎</m:t>
                    </m:r>
                    <m:d>
                      <m:dPr>
                        <m:ctrlPr>
                          <a:rPr lang="en-US" altLang="zh-CN" sz="2000" i="1">
                            <a:solidFill>
                              <a:schemeClr val="tx1"/>
                            </a:solidFill>
                            <a:latin typeface="Cambria Math" panose="02040503050406030204" pitchFamily="18" charset="0"/>
                          </a:rPr>
                        </m:ctrlPr>
                      </m:dPr>
                      <m:e>
                        <m:r>
                          <a:rPr lang="en-US" altLang="zh-CN" sz="2000" i="1">
                            <a:solidFill>
                              <a:schemeClr val="tx1"/>
                            </a:solidFill>
                            <a:latin typeface="Cambria Math" panose="02040503050406030204" pitchFamily="18" charset="0"/>
                          </a:rPr>
                          <m:t>𝑢</m:t>
                        </m:r>
                      </m:e>
                    </m:d>
                  </m:oMath>
                </a14:m>
                <a:r>
                  <a:rPr lang="zh-CN" altLang="en-US" sz="2000" dirty="0"/>
                  <a:t>的反变换可恢复</a:t>
                </a:r>
                <a14:m>
                  <m:oMath xmlns:m="http://schemas.openxmlformats.org/officeDocument/2006/math">
                    <m:r>
                      <a:rPr lang="en-US" altLang="zh-CN" sz="2000" i="1">
                        <a:latin typeface="Cambria Math" panose="02040503050406030204" pitchFamily="18" charset="0"/>
                      </a:rPr>
                      <m:t>𝑠</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𝑘</m:t>
                        </m:r>
                      </m:e>
                    </m:d>
                  </m:oMath>
                </a14:m>
                <a:r>
                  <a:rPr lang="zh-CN" altLang="en-US" sz="2000" dirty="0"/>
                  <a:t>：</a:t>
                </a:r>
                <a:endParaRPr lang="en-US" altLang="zh-CN" sz="2000" dirty="0"/>
              </a:p>
              <a:p>
                <a:pPr>
                  <a:spcAft>
                    <a:spcPts val="600"/>
                  </a:spcAft>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𝑠</m:t>
                      </m:r>
                      <m:d>
                        <m:dPr>
                          <m:ctrlPr>
                            <a:rPr lang="en-US" altLang="zh-CN" sz="2000" i="1">
                              <a:latin typeface="Cambria Math" panose="02040503050406030204" pitchFamily="18" charset="0"/>
                            </a:rPr>
                          </m:ctrlPr>
                        </m:dPr>
                        <m:e>
                          <m:r>
                            <a:rPr lang="en-US" altLang="zh-CN" sz="2000" b="0" i="1" smtClean="0">
                              <a:latin typeface="Cambria Math" panose="02040503050406030204" pitchFamily="18" charset="0"/>
                            </a:rPr>
                            <m:t>𝑘</m:t>
                          </m:r>
                        </m:e>
                      </m:d>
                      <m:r>
                        <a:rPr lang="en-US" altLang="zh-CN" sz="2000" i="1">
                          <a:latin typeface="Cambria Math" panose="02040503050406030204" pitchFamily="18" charset="0"/>
                        </a:rPr>
                        <m:t>=</m:t>
                      </m:r>
                      <m:f>
                        <m:fPr>
                          <m:ctrlPr>
                            <a:rPr lang="en-US" altLang="zh-CN" sz="2000" i="1" smtClean="0">
                              <a:latin typeface="Cambria Math" panose="02040503050406030204" pitchFamily="18" charset="0"/>
                            </a:rPr>
                          </m:ctrlPr>
                        </m:fPr>
                        <m:num>
                          <m:r>
                            <a:rPr lang="en-US" altLang="zh-CN" sz="2000" b="0" i="1" smtClean="0">
                              <a:latin typeface="Cambria Math" panose="02040503050406030204" pitchFamily="18" charset="0"/>
                            </a:rPr>
                            <m:t>1</m:t>
                          </m:r>
                        </m:num>
                        <m:den>
                          <m:r>
                            <a:rPr lang="en-US" altLang="zh-CN" sz="2000" b="0" i="1" smtClean="0">
                              <a:latin typeface="Cambria Math" panose="02040503050406030204" pitchFamily="18" charset="0"/>
                            </a:rPr>
                            <m:t>𝐾</m:t>
                          </m:r>
                        </m:den>
                      </m:f>
                      <m:nary>
                        <m:naryPr>
                          <m:chr m:val="∑"/>
                          <m:ctrlPr>
                            <a:rPr lang="en-US" altLang="zh-CN" sz="2000" i="1">
                              <a:latin typeface="Cambria Math" panose="02040503050406030204" pitchFamily="18" charset="0"/>
                            </a:rPr>
                          </m:ctrlPr>
                        </m:naryPr>
                        <m:sub>
                          <m:r>
                            <a:rPr lang="en-US" altLang="zh-CN" sz="2000" b="0" i="1" smtClean="0">
                              <a:latin typeface="Cambria Math" panose="02040503050406030204" pitchFamily="18" charset="0"/>
                            </a:rPr>
                            <m:t>𝑢</m:t>
                          </m:r>
                          <m:r>
                            <a:rPr lang="en-US" altLang="zh-CN" sz="2000" i="1">
                              <a:latin typeface="Cambria Math" panose="02040503050406030204" pitchFamily="18" charset="0"/>
                            </a:rPr>
                            <m:t>=0</m:t>
                          </m:r>
                        </m:sub>
                        <m:sup>
                          <m:r>
                            <a:rPr lang="en-US" altLang="zh-CN" sz="2000" i="1">
                              <a:latin typeface="Cambria Math" panose="02040503050406030204" pitchFamily="18" charset="0"/>
                            </a:rPr>
                            <m:t>𝐾</m:t>
                          </m:r>
                          <m:r>
                            <a:rPr lang="en-US" altLang="zh-CN" sz="2000" i="1">
                              <a:latin typeface="Cambria Math" panose="02040503050406030204" pitchFamily="18" charset="0"/>
                            </a:rPr>
                            <m:t>−1</m:t>
                          </m:r>
                        </m:sup>
                        <m:e>
                          <m:r>
                            <a:rPr lang="en-US" altLang="zh-CN" sz="2000" b="0" i="1" smtClean="0">
                              <a:latin typeface="Cambria Math" panose="02040503050406030204" pitchFamily="18" charset="0"/>
                            </a:rPr>
                            <m:t>𝑎</m:t>
                          </m:r>
                          <m:d>
                            <m:dPr>
                              <m:ctrlPr>
                                <a:rPr lang="en-US" altLang="zh-CN" sz="2000" i="1">
                                  <a:latin typeface="Cambria Math" panose="02040503050406030204" pitchFamily="18" charset="0"/>
                                </a:rPr>
                              </m:ctrlPr>
                            </m:dPr>
                            <m:e>
                              <m:r>
                                <a:rPr lang="en-US" altLang="zh-CN" sz="2000" b="0" i="1" smtClean="0">
                                  <a:latin typeface="Cambria Math" panose="02040503050406030204" pitchFamily="18" charset="0"/>
                                </a:rPr>
                                <m:t>𝑢</m:t>
                              </m:r>
                            </m:e>
                          </m:d>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𝑒</m:t>
                              </m:r>
                            </m:e>
                            <m:sup>
                              <m:r>
                                <m:rPr>
                                  <m:sty m:val="p"/>
                                </m:rPr>
                                <a:rPr lang="en-US" altLang="zh-CN" sz="2000">
                                  <a:latin typeface="Cambria Math" panose="02040503050406030204" pitchFamily="18" charset="0"/>
                                </a:rPr>
                                <m:t>j</m:t>
                              </m:r>
                              <m:r>
                                <a:rPr lang="en-US" altLang="zh-CN" sz="2000" i="1">
                                  <a:latin typeface="Cambria Math" panose="02040503050406030204" pitchFamily="18" charset="0"/>
                                </a:rPr>
                                <m:t>2</m:t>
                              </m:r>
                              <m:r>
                                <a:rPr lang="zh-CN" altLang="en-US" sz="2000" i="1">
                                  <a:latin typeface="Cambria Math" panose="02040503050406030204" pitchFamily="18" charset="0"/>
                                </a:rPr>
                                <m:t>𝜋</m:t>
                              </m:r>
                              <m:r>
                                <a:rPr lang="en-US" altLang="zh-CN" sz="2000" i="1">
                                  <a:latin typeface="Cambria Math" panose="02040503050406030204" pitchFamily="18" charset="0"/>
                                </a:rPr>
                                <m:t>𝑢𝑘</m:t>
                              </m:r>
                              <m:r>
                                <a:rPr lang="en-US" altLang="zh-CN" sz="2000" i="1">
                                  <a:latin typeface="Cambria Math" panose="02040503050406030204" pitchFamily="18" charset="0"/>
                                </a:rPr>
                                <m:t>/</m:t>
                              </m:r>
                              <m:r>
                                <a:rPr lang="en-US" altLang="zh-CN" sz="2000" i="1">
                                  <a:latin typeface="Cambria Math" panose="02040503050406030204" pitchFamily="18" charset="0"/>
                                </a:rPr>
                                <m:t>𝐾</m:t>
                              </m:r>
                            </m:sup>
                          </m:sSup>
                        </m:e>
                      </m:nary>
                    </m:oMath>
                  </m:oMathPara>
                </a14:m>
                <a:endParaRPr lang="zh-CN" altLang="en-US" sz="2000" dirty="0"/>
              </a:p>
              <a:p>
                <a:pPr marL="342900" indent="-342900">
                  <a:spcAft>
                    <a:spcPts val="600"/>
                  </a:spcAft>
                  <a:buClr>
                    <a:srgbClr val="00B0F0"/>
                  </a:buClr>
                  <a:buFont typeface="Wingdings" panose="05000000000000000000" pitchFamily="2" charset="2"/>
                  <a:buChar char="p"/>
                </a:pPr>
                <a:r>
                  <a:rPr lang="zh-CN" altLang="en-US" sz="2000" dirty="0"/>
                  <a:t>仅用前</a:t>
                </a:r>
                <a:r>
                  <a:rPr lang="en-US" altLang="zh-CN" sz="2000" i="1" dirty="0"/>
                  <a:t>P</a:t>
                </a:r>
                <a:r>
                  <a:rPr lang="zh-CN" altLang="en-US" sz="2000" dirty="0"/>
                  <a:t>个复系数恢复</a:t>
                </a:r>
                <a14:m>
                  <m:oMath xmlns:m="http://schemas.openxmlformats.org/officeDocument/2006/math">
                    <m:r>
                      <a:rPr lang="en-US" altLang="zh-CN" sz="2000">
                        <a:latin typeface="Cambria Math" panose="02040503050406030204" pitchFamily="18" charset="0"/>
                      </a:rPr>
                      <m:t>𝑠</m:t>
                    </m:r>
                    <m:d>
                      <m:dPr>
                        <m:ctrlPr>
                          <a:rPr lang="en-US" altLang="zh-CN" sz="2000" i="1">
                            <a:latin typeface="Cambria Math" panose="02040503050406030204" pitchFamily="18" charset="0"/>
                          </a:rPr>
                        </m:ctrlPr>
                      </m:dPr>
                      <m:e>
                        <m:r>
                          <a:rPr lang="en-US" altLang="zh-CN" sz="2000">
                            <a:latin typeface="Cambria Math" panose="02040503050406030204" pitchFamily="18" charset="0"/>
                          </a:rPr>
                          <m:t>𝑘</m:t>
                        </m:r>
                      </m:e>
                    </m:d>
                  </m:oMath>
                </a14:m>
                <a:r>
                  <a:rPr lang="zh-CN" altLang="en-US" sz="2000" dirty="0"/>
                  <a:t>：</a:t>
                </a:r>
                <a:endParaRPr lang="en-US" altLang="zh-CN" sz="2000" dirty="0"/>
              </a:p>
              <a:p>
                <a:pPr>
                  <a:spcAft>
                    <a:spcPts val="600"/>
                  </a:spcAft>
                  <a:buClr>
                    <a:srgbClr val="00B0F0"/>
                  </a:buClr>
                </a:pPr>
                <a14:m>
                  <m:oMathPara xmlns:m="http://schemas.openxmlformats.org/officeDocument/2006/math">
                    <m:oMathParaPr>
                      <m:jc m:val="centerGroup"/>
                    </m:oMathParaPr>
                    <m:oMath xmlns:m="http://schemas.openxmlformats.org/officeDocument/2006/math">
                      <m:acc>
                        <m:accPr>
                          <m:chr m:val="̂"/>
                          <m:ctrlPr>
                            <a:rPr lang="en-US" altLang="zh-CN" sz="2000" i="1" smtClean="0">
                              <a:latin typeface="Cambria Math" panose="02040503050406030204" pitchFamily="18" charset="0"/>
                            </a:rPr>
                          </m:ctrlPr>
                        </m:accPr>
                        <m:e>
                          <m:r>
                            <a:rPr lang="en-US" altLang="zh-CN" sz="2000" i="1">
                              <a:latin typeface="Cambria Math" panose="02040503050406030204" pitchFamily="18" charset="0"/>
                            </a:rPr>
                            <m:t>𝑠</m:t>
                          </m:r>
                        </m:e>
                      </m:acc>
                      <m:d>
                        <m:dPr>
                          <m:ctrlPr>
                            <a:rPr lang="en-US" altLang="zh-CN" sz="2000" i="1">
                              <a:latin typeface="Cambria Math" panose="02040503050406030204" pitchFamily="18" charset="0"/>
                            </a:rPr>
                          </m:ctrlPr>
                        </m:dPr>
                        <m:e>
                          <m:r>
                            <a:rPr lang="en-US" altLang="zh-CN" sz="2000" i="1">
                              <a:latin typeface="Cambria Math" panose="02040503050406030204" pitchFamily="18" charset="0"/>
                            </a:rPr>
                            <m:t>𝑘</m:t>
                          </m:r>
                        </m:e>
                      </m:d>
                      <m:r>
                        <a:rPr lang="en-US" altLang="zh-CN" sz="2000" i="1">
                          <a:latin typeface="Cambria Math" panose="02040503050406030204" pitchFamily="18" charset="0"/>
                        </a:rPr>
                        <m:t>=</m:t>
                      </m:r>
                      <m:f>
                        <m:fPr>
                          <m:ctrlPr>
                            <a:rPr lang="en-US" altLang="zh-CN" sz="2000" i="1">
                              <a:latin typeface="Cambria Math" panose="02040503050406030204" pitchFamily="18" charset="0"/>
                            </a:rPr>
                          </m:ctrlPr>
                        </m:fPr>
                        <m:num>
                          <m:r>
                            <a:rPr lang="en-US" altLang="zh-CN" sz="2000" i="1">
                              <a:latin typeface="Cambria Math" panose="02040503050406030204" pitchFamily="18" charset="0"/>
                            </a:rPr>
                            <m:t>1</m:t>
                          </m:r>
                        </m:num>
                        <m:den>
                          <m:r>
                            <a:rPr lang="en-US" altLang="zh-CN" sz="2000" i="1">
                              <a:latin typeface="Cambria Math" panose="02040503050406030204" pitchFamily="18" charset="0"/>
                            </a:rPr>
                            <m:t>𝐾</m:t>
                          </m:r>
                        </m:den>
                      </m:f>
                      <m:nary>
                        <m:naryPr>
                          <m:chr m:val="∑"/>
                          <m:ctrlPr>
                            <a:rPr lang="en-US" altLang="zh-CN" sz="2000" i="1">
                              <a:latin typeface="Cambria Math" panose="02040503050406030204" pitchFamily="18" charset="0"/>
                            </a:rPr>
                          </m:ctrlPr>
                        </m:naryPr>
                        <m:sub>
                          <m:r>
                            <a:rPr lang="en-US" altLang="zh-CN" sz="2000" i="1">
                              <a:latin typeface="Cambria Math" panose="02040503050406030204" pitchFamily="18" charset="0"/>
                            </a:rPr>
                            <m:t>𝑢</m:t>
                          </m:r>
                          <m:r>
                            <a:rPr lang="en-US" altLang="zh-CN" sz="2000" i="1">
                              <a:latin typeface="Cambria Math" panose="02040503050406030204" pitchFamily="18" charset="0"/>
                            </a:rPr>
                            <m:t>=0</m:t>
                          </m:r>
                        </m:sub>
                        <m:sup>
                          <m:r>
                            <a:rPr lang="en-US" altLang="zh-CN" sz="2000" b="0" i="1" smtClean="0">
                              <a:latin typeface="Cambria Math" panose="02040503050406030204" pitchFamily="18" charset="0"/>
                            </a:rPr>
                            <m:t>𝑃</m:t>
                          </m:r>
                          <m:r>
                            <a:rPr lang="en-US" altLang="zh-CN" sz="2000" i="1">
                              <a:latin typeface="Cambria Math" panose="02040503050406030204" pitchFamily="18" charset="0"/>
                            </a:rPr>
                            <m:t>−1</m:t>
                          </m:r>
                        </m:sup>
                        <m:e>
                          <m:r>
                            <a:rPr lang="en-US" altLang="zh-CN" sz="2000" i="1">
                              <a:latin typeface="Cambria Math" panose="02040503050406030204" pitchFamily="18" charset="0"/>
                            </a:rPr>
                            <m:t>𝑎</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𝑢</m:t>
                              </m:r>
                            </m:e>
                          </m:d>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𝑒</m:t>
                              </m:r>
                            </m:e>
                            <m:sup>
                              <m:r>
                                <m:rPr>
                                  <m:sty m:val="p"/>
                                </m:rPr>
                                <a:rPr lang="en-US" altLang="zh-CN" sz="2000">
                                  <a:latin typeface="Cambria Math" panose="02040503050406030204" pitchFamily="18" charset="0"/>
                                </a:rPr>
                                <m:t>j</m:t>
                              </m:r>
                              <m:r>
                                <a:rPr lang="en-US" altLang="zh-CN" sz="2000" i="1">
                                  <a:latin typeface="Cambria Math" panose="02040503050406030204" pitchFamily="18" charset="0"/>
                                </a:rPr>
                                <m:t>2</m:t>
                              </m:r>
                              <m:r>
                                <a:rPr lang="zh-CN" altLang="en-US" sz="2000" i="1">
                                  <a:latin typeface="Cambria Math" panose="02040503050406030204" pitchFamily="18" charset="0"/>
                                </a:rPr>
                                <m:t>𝜋</m:t>
                              </m:r>
                              <m:r>
                                <a:rPr lang="en-US" altLang="zh-CN" sz="2000" i="1">
                                  <a:latin typeface="Cambria Math" panose="02040503050406030204" pitchFamily="18" charset="0"/>
                                </a:rPr>
                                <m:t>𝑢𝑘</m:t>
                              </m:r>
                              <m:r>
                                <a:rPr lang="en-US" altLang="zh-CN" sz="2000" i="1">
                                  <a:latin typeface="Cambria Math" panose="02040503050406030204" pitchFamily="18" charset="0"/>
                                </a:rPr>
                                <m:t>/</m:t>
                              </m:r>
                              <m:r>
                                <a:rPr lang="en-US" altLang="zh-CN" sz="2000" i="1">
                                  <a:latin typeface="Cambria Math" panose="02040503050406030204" pitchFamily="18" charset="0"/>
                                </a:rPr>
                                <m:t>𝐾</m:t>
                              </m:r>
                            </m:sup>
                          </m:sSup>
                        </m:e>
                      </m:nary>
                    </m:oMath>
                  </m:oMathPara>
                </a14:m>
                <a:endParaRPr lang="zh-CN" altLang="en-US" sz="2000" dirty="0"/>
              </a:p>
            </p:txBody>
          </p:sp>
        </mc:Choice>
        <mc:Fallback xmlns="">
          <p:sp>
            <p:nvSpPr>
              <p:cNvPr id="4" name="文本框 3"/>
              <p:cNvSpPr txBox="1">
                <a:spLocks noRot="1" noChangeAspect="1" noMove="1" noResize="1" noEditPoints="1" noAdjustHandles="1" noChangeArrowheads="1" noChangeShapeType="1" noTextEdit="1"/>
              </p:cNvSpPr>
              <p:nvPr/>
            </p:nvSpPr>
            <p:spPr>
              <a:xfrm>
                <a:off x="487044" y="1340768"/>
                <a:ext cx="8477444" cy="5613460"/>
              </a:xfrm>
              <a:prstGeom prst="rect">
                <a:avLst/>
              </a:prstGeom>
              <a:blipFill>
                <a:blip r:embed="rId2"/>
                <a:stretch>
                  <a:fillRect l="-647" t="-869"/>
                </a:stretch>
              </a:blipFill>
            </p:spPr>
            <p:txBody>
              <a:bodyPr/>
              <a:lstStyle/>
              <a:p>
                <a:r>
                  <a:rPr lang="zh-CN" altLang="en-US">
                    <a:noFill/>
                  </a:rPr>
                  <a:t> </a:t>
                </a:r>
              </a:p>
            </p:txBody>
          </p:sp>
        </mc:Fallback>
      </mc:AlternateContent>
      <p:pic>
        <p:nvPicPr>
          <p:cNvPr id="21505" name="图片 326657"/>
          <p:cNvPicPr>
            <a:picLocks noChangeAspect="1"/>
          </p:cNvPicPr>
          <p:nvPr/>
        </p:nvPicPr>
        <p:blipFill>
          <a:blip r:embed="rId3" cstate="print"/>
          <a:stretch>
            <a:fillRect/>
          </a:stretch>
        </p:blipFill>
        <p:spPr>
          <a:xfrm>
            <a:off x="6372200" y="1970539"/>
            <a:ext cx="2681758" cy="2564904"/>
          </a:xfrm>
          <a:prstGeom prst="rect">
            <a:avLst/>
          </a:prstGeom>
          <a:noFill/>
          <a:ln w="9525">
            <a:noFill/>
          </a:ln>
        </p:spPr>
      </p:pic>
      <p:sp>
        <p:nvSpPr>
          <p:cNvPr id="5" name="矩形 4"/>
          <p:cNvSpPr/>
          <p:nvPr/>
        </p:nvSpPr>
        <p:spPr>
          <a:xfrm>
            <a:off x="6228184" y="5301208"/>
            <a:ext cx="2736304"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spcAft>
                <a:spcPts val="600"/>
              </a:spcAft>
              <a:buClr>
                <a:srgbClr val="00B0F0"/>
              </a:buClr>
            </a:pPr>
            <a:r>
              <a:rPr lang="zh-CN" altLang="en-US" dirty="0"/>
              <a:t>高频成分说明精细细节，而低频成分决定全局形状</a:t>
            </a:r>
            <a:endParaRPr lang="en-US" altLang="zh-CN"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11.2.3  </a:t>
            </a:r>
            <a:r>
              <a:rPr lang="zh-CN" altLang="en-US" dirty="0"/>
              <a:t>傅里叶描绘子</a:t>
            </a:r>
            <a:r>
              <a:rPr lang="en-US" altLang="zh-CN" dirty="0"/>
              <a:t>  </a:t>
            </a:r>
            <a:endParaRPr lang="zh-CN" altLang="en-US" dirty="0"/>
          </a:p>
        </p:txBody>
      </p:sp>
      <p:pic>
        <p:nvPicPr>
          <p:cNvPr id="327682" name="图片 327681"/>
          <p:cNvPicPr>
            <a:picLocks noChangeAspect="1"/>
          </p:cNvPicPr>
          <p:nvPr/>
        </p:nvPicPr>
        <p:blipFill>
          <a:blip r:embed="rId2" cstate="print"/>
          <a:stretch>
            <a:fillRect/>
          </a:stretch>
        </p:blipFill>
        <p:spPr>
          <a:xfrm>
            <a:off x="3129555" y="2565605"/>
            <a:ext cx="5446120" cy="3423342"/>
          </a:xfrm>
          <a:prstGeom prst="rect">
            <a:avLst/>
          </a:prstGeom>
          <a:noFill/>
          <a:ln w="9525">
            <a:noFill/>
          </a:ln>
        </p:spPr>
      </p:pic>
      <p:pic>
        <p:nvPicPr>
          <p:cNvPr id="327683" name="图片 327682"/>
          <p:cNvPicPr>
            <a:picLocks noChangeAspect="1"/>
          </p:cNvPicPr>
          <p:nvPr/>
        </p:nvPicPr>
        <p:blipFill rotWithShape="1">
          <a:blip r:embed="rId3" cstate="print"/>
          <a:srcRect b="11690"/>
          <a:stretch/>
        </p:blipFill>
        <p:spPr>
          <a:xfrm>
            <a:off x="3057547" y="5988947"/>
            <a:ext cx="5830888" cy="792088"/>
          </a:xfrm>
          <a:prstGeom prst="rect">
            <a:avLst/>
          </a:prstGeom>
          <a:noFill/>
          <a:ln w="9525">
            <a:noFill/>
          </a:ln>
        </p:spPr>
      </p:pic>
      <p:sp>
        <p:nvSpPr>
          <p:cNvPr id="4" name="文本框 3"/>
          <p:cNvSpPr txBox="1"/>
          <p:nvPr/>
        </p:nvSpPr>
        <p:spPr>
          <a:xfrm>
            <a:off x="467544" y="1322620"/>
            <a:ext cx="8464996" cy="1169551"/>
          </a:xfrm>
          <a:prstGeom prst="rect">
            <a:avLst/>
          </a:prstGeom>
          <a:noFill/>
        </p:spPr>
        <p:txBody>
          <a:bodyPr wrap="square" rtlCol="0">
            <a:spAutoFit/>
          </a:bodyPr>
          <a:lstStyle/>
          <a:p>
            <a:pPr marL="342900" indent="-342900">
              <a:spcAft>
                <a:spcPts val="600"/>
              </a:spcAft>
              <a:buClr>
                <a:srgbClr val="00B0F0"/>
              </a:buClr>
              <a:buFont typeface="Wingdings" panose="05000000000000000000" pitchFamily="2" charset="2"/>
              <a:buChar char="p"/>
            </a:pPr>
            <a:r>
              <a:rPr lang="zh-CN" altLang="en-US" sz="2000" dirty="0"/>
              <a:t>由傅里叶变换可知，高频成分说明精细细节，而低频成分决定全局形状</a:t>
            </a:r>
            <a:endParaRPr lang="en-US" altLang="zh-CN" sz="2000" dirty="0"/>
          </a:p>
          <a:p>
            <a:pPr marL="800100" lvl="1" indent="-342900">
              <a:spcAft>
                <a:spcPts val="600"/>
              </a:spcAft>
              <a:buClr>
                <a:srgbClr val="00B0F0"/>
              </a:buClr>
              <a:buFont typeface="Wingdings" panose="05000000000000000000" pitchFamily="2" charset="2"/>
              <a:buChar char="n"/>
            </a:pPr>
            <a:r>
              <a:rPr lang="zh-CN" altLang="en-US" sz="2000" dirty="0"/>
              <a:t>少数的傅里叶描绘子就可以捕获边界的大体特征。</a:t>
            </a:r>
          </a:p>
          <a:p>
            <a:endParaRPr lang="en-US" altLang="zh-CN" sz="2000" dirty="0"/>
          </a:p>
        </p:txBody>
      </p:sp>
      <p:sp>
        <p:nvSpPr>
          <p:cNvPr id="3" name="矩形 2"/>
          <p:cNvSpPr/>
          <p:nvPr/>
        </p:nvSpPr>
        <p:spPr>
          <a:xfrm>
            <a:off x="134809" y="3212976"/>
            <a:ext cx="2952328" cy="923330"/>
          </a:xfrm>
          <a:prstGeom prst="rect">
            <a:avLst/>
          </a:prstGeom>
        </p:spPr>
        <p:txBody>
          <a:bodyPr wrap="square">
            <a:spAutoFit/>
          </a:bodyPr>
          <a:lstStyle/>
          <a:p>
            <a:r>
              <a:rPr lang="zh-CN" altLang="en-US" dirty="0"/>
              <a:t>分别使用 </a:t>
            </a:r>
            <a:r>
              <a:rPr lang="en-US" altLang="zh-CN" dirty="0"/>
              <a:t>1434</a:t>
            </a:r>
            <a:r>
              <a:rPr lang="zh-CN" altLang="en-US" dirty="0"/>
              <a:t>、</a:t>
            </a:r>
            <a:r>
              <a:rPr lang="en-US" altLang="zh-CN" dirty="0"/>
              <a:t>286</a:t>
            </a:r>
            <a:r>
              <a:rPr lang="zh-CN" altLang="en-US" dirty="0"/>
              <a:t>、</a:t>
            </a:r>
            <a:r>
              <a:rPr lang="en-US" altLang="zh-CN" dirty="0"/>
              <a:t> 144</a:t>
            </a:r>
            <a:r>
              <a:rPr lang="zh-CN" altLang="en-US" dirty="0"/>
              <a:t>、</a:t>
            </a:r>
            <a:r>
              <a:rPr lang="en-US" altLang="zh-CN" dirty="0"/>
              <a:t>72</a:t>
            </a:r>
            <a:r>
              <a:rPr lang="zh-CN" altLang="en-US" dirty="0"/>
              <a:t>、</a:t>
            </a:r>
            <a:r>
              <a:rPr lang="en-US" altLang="zh-CN" dirty="0"/>
              <a:t>36</a:t>
            </a:r>
            <a:r>
              <a:rPr lang="zh-CN" altLang="en-US" dirty="0"/>
              <a:t>、</a:t>
            </a:r>
            <a:r>
              <a:rPr lang="en-US" altLang="zh-CN" dirty="0"/>
              <a:t>18</a:t>
            </a:r>
            <a:r>
              <a:rPr lang="zh-CN" altLang="en-US" dirty="0"/>
              <a:t>、</a:t>
            </a:r>
            <a:r>
              <a:rPr lang="en-US" altLang="zh-CN" dirty="0"/>
              <a:t>8</a:t>
            </a:r>
            <a:r>
              <a:rPr lang="zh-CN" altLang="en-US" dirty="0"/>
              <a:t>个傅里叶描绘子重建染色体边界：</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11.2.3  </a:t>
            </a:r>
            <a:r>
              <a:rPr lang="zh-CN" altLang="en-US" dirty="0"/>
              <a:t>傅里叶描绘子</a:t>
            </a:r>
            <a:r>
              <a:rPr lang="en-US" altLang="zh-CN" dirty="0"/>
              <a:t>  </a:t>
            </a:r>
            <a:endParaRPr lang="zh-CN" altLang="en-US" dirty="0"/>
          </a:p>
        </p:txBody>
      </p:sp>
      <p:pic>
        <p:nvPicPr>
          <p:cNvPr id="23553" name="图片 397313"/>
          <p:cNvPicPr>
            <a:picLocks noChangeAspect="1"/>
          </p:cNvPicPr>
          <p:nvPr/>
        </p:nvPicPr>
        <p:blipFill>
          <a:blip r:embed="rId2" cstate="print"/>
          <a:stretch>
            <a:fillRect/>
          </a:stretch>
        </p:blipFill>
        <p:spPr>
          <a:xfrm>
            <a:off x="508635" y="2209165"/>
            <a:ext cx="7881620" cy="2038350"/>
          </a:xfrm>
          <a:prstGeom prst="rect">
            <a:avLst/>
          </a:prstGeom>
          <a:noFill/>
          <a:ln w="9525">
            <a:noFill/>
          </a:ln>
        </p:spPr>
      </p:pic>
      <p:sp>
        <p:nvSpPr>
          <p:cNvPr id="4" name="文本框 3"/>
          <p:cNvSpPr txBox="1"/>
          <p:nvPr/>
        </p:nvSpPr>
        <p:spPr>
          <a:xfrm>
            <a:off x="508635" y="1514475"/>
            <a:ext cx="8001000" cy="398780"/>
          </a:xfrm>
          <a:prstGeom prst="rect">
            <a:avLst/>
          </a:prstGeom>
          <a:noFill/>
        </p:spPr>
        <p:txBody>
          <a:bodyPr wrap="square" rtlCol="0">
            <a:spAutoFit/>
          </a:bodyPr>
          <a:lstStyle/>
          <a:p>
            <a:r>
              <a:rPr lang="zh-CN" altLang="en-US" sz="2000"/>
              <a:t>傅里叶描绘子的一些基本性质：</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11.2.4  </a:t>
            </a:r>
            <a:r>
              <a:rPr lang="zh-CN" altLang="en-US" dirty="0"/>
              <a:t>统计矩</a:t>
            </a:r>
            <a:r>
              <a:rPr lang="en-US" altLang="zh-CN" dirty="0"/>
              <a:t>  </a:t>
            </a:r>
            <a:endParaRPr lang="zh-CN" altLang="en-US" dirty="0"/>
          </a:p>
        </p:txBody>
      </p:sp>
      <p:pic>
        <p:nvPicPr>
          <p:cNvPr id="396290" name="图片 396289"/>
          <p:cNvPicPr>
            <a:picLocks noChangeAspect="1"/>
          </p:cNvPicPr>
          <p:nvPr/>
        </p:nvPicPr>
        <p:blipFill>
          <a:blip r:embed="rId3" cstate="print"/>
          <a:stretch>
            <a:fillRect/>
          </a:stretch>
        </p:blipFill>
        <p:spPr>
          <a:xfrm>
            <a:off x="1035486" y="2492896"/>
            <a:ext cx="5530850" cy="1678305"/>
          </a:xfrm>
          <a:prstGeom prst="rect">
            <a:avLst/>
          </a:prstGeom>
          <a:noFill/>
          <a:ln w="9525">
            <a:noFill/>
          </a:ln>
        </p:spPr>
      </p:pic>
      <p:pic>
        <p:nvPicPr>
          <p:cNvPr id="396291" name="图片 396290"/>
          <p:cNvPicPr>
            <a:picLocks noChangeAspect="1"/>
          </p:cNvPicPr>
          <p:nvPr/>
        </p:nvPicPr>
        <p:blipFill>
          <a:blip r:embed="rId4" cstate="print"/>
          <a:stretch>
            <a:fillRect/>
          </a:stretch>
        </p:blipFill>
        <p:spPr>
          <a:xfrm>
            <a:off x="6881614" y="3036139"/>
            <a:ext cx="1141412" cy="1003300"/>
          </a:xfrm>
          <a:prstGeom prst="rect">
            <a:avLst/>
          </a:prstGeom>
          <a:noFill/>
          <a:ln w="9525">
            <a:noFill/>
          </a:ln>
        </p:spPr>
      </p:pic>
      <p:sp>
        <p:nvSpPr>
          <p:cNvPr id="4" name="文本框 3"/>
          <p:cNvSpPr txBox="1"/>
          <p:nvPr/>
        </p:nvSpPr>
        <p:spPr>
          <a:xfrm>
            <a:off x="467544" y="1339882"/>
            <a:ext cx="8001000" cy="109260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zh-CN" altLang="en-US" sz="2000" dirty="0"/>
              <a:t>边界线段的形状可使用统计矩来定量描述。</a:t>
            </a:r>
          </a:p>
          <a:p>
            <a:pPr marL="342900" indent="-342900">
              <a:spcAft>
                <a:spcPts val="600"/>
              </a:spcAft>
              <a:buFont typeface="Arial" panose="020B0604020202020204" pitchFamily="34" charset="0"/>
              <a:buChar char="•"/>
            </a:pPr>
            <a:r>
              <a:rPr lang="zh-CN" altLang="en-US" sz="2000" dirty="0"/>
              <a:t>首先，将线段的两个</a:t>
            </a:r>
            <a:r>
              <a:rPr lang="zh-CN" altLang="en-US" sz="2000" dirty="0">
                <a:solidFill>
                  <a:srgbClr val="FF0000"/>
                </a:solidFill>
              </a:rPr>
              <a:t>端点</a:t>
            </a:r>
            <a:r>
              <a:rPr lang="zh-CN" altLang="en-US" sz="2000" dirty="0"/>
              <a:t>连接起来，然后旋转该直线线段，直至其为水平线段（如下）。将</a:t>
            </a:r>
            <a:r>
              <a:rPr lang="en-US" altLang="zh-CN" sz="2000" dirty="0"/>
              <a:t>g</a:t>
            </a:r>
            <a:r>
              <a:rPr lang="zh-CN" altLang="en-US" sz="2000" dirty="0"/>
              <a:t>归一化为单位面积，可计算幅度 </a:t>
            </a:r>
            <a:r>
              <a:rPr lang="en-US" altLang="zh-CN" sz="2000" dirty="0"/>
              <a:t>g </a:t>
            </a:r>
            <a:r>
              <a:rPr lang="zh-CN" altLang="en-US" sz="2000" dirty="0"/>
              <a:t>的矩。</a:t>
            </a:r>
          </a:p>
        </p:txBody>
      </p:sp>
      <p:graphicFrame>
        <p:nvGraphicFramePr>
          <p:cNvPr id="5" name="对象 4">
            <a:hlinkClick r:id="" action="ppaction://ole?verb=0"/>
          </p:cNvPr>
          <p:cNvGraphicFramePr>
            <a:graphicFrameLocks/>
          </p:cNvGraphicFramePr>
          <p:nvPr>
            <p:extLst>
              <p:ext uri="{D42A27DB-BD31-4B8C-83A1-F6EECF244321}">
                <p14:modId xmlns:p14="http://schemas.microsoft.com/office/powerpoint/2010/main" val="2757913579"/>
              </p:ext>
            </p:extLst>
          </p:nvPr>
        </p:nvGraphicFramePr>
        <p:xfrm>
          <a:off x="1374775" y="4227543"/>
          <a:ext cx="2837185" cy="801459"/>
        </p:xfrm>
        <a:graphic>
          <a:graphicData uri="http://schemas.openxmlformats.org/presentationml/2006/ole">
            <mc:AlternateContent xmlns:mc="http://schemas.openxmlformats.org/markup-compatibility/2006">
              <mc:Choice xmlns:v="urn:schemas-microsoft-com:vml" Requires="v">
                <p:oleObj spid="_x0000_s41185" name="Equation" r:id="rId5" imgW="1523880" imgH="431640" progId="Equation.DSMT4">
                  <p:embed/>
                </p:oleObj>
              </mc:Choice>
              <mc:Fallback>
                <p:oleObj name="Equation" r:id="rId5" imgW="1523880" imgH="431640" progId="Equation.DSMT4">
                  <p:embed/>
                  <p:pic>
                    <p:nvPicPr>
                      <p:cNvPr id="0" name="Picture 2" descr="image4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4775" y="4227543"/>
                        <a:ext cx="2837185" cy="801459"/>
                      </a:xfrm>
                      <a:prstGeom prst="rect">
                        <a:avLst/>
                      </a:prstGeom>
                      <a:noFill/>
                    </p:spPr>
                  </p:pic>
                </p:oleObj>
              </mc:Fallback>
            </mc:AlternateContent>
          </a:graphicData>
        </a:graphic>
      </p:graphicFrame>
      <p:graphicFrame>
        <p:nvGraphicFramePr>
          <p:cNvPr id="6" name="对象 5">
            <a:hlinkClick r:id="" action="ppaction://ole?verb=0"/>
          </p:cNvPr>
          <p:cNvGraphicFramePr>
            <a:graphicFrameLocks/>
          </p:cNvGraphicFramePr>
          <p:nvPr>
            <p:extLst>
              <p:ext uri="{D42A27DB-BD31-4B8C-83A1-F6EECF244321}">
                <p14:modId xmlns:p14="http://schemas.microsoft.com/office/powerpoint/2010/main" val="3297003715"/>
              </p:ext>
            </p:extLst>
          </p:nvPr>
        </p:nvGraphicFramePr>
        <p:xfrm>
          <a:off x="5120573" y="4259972"/>
          <a:ext cx="1471930" cy="736600"/>
        </p:xfrm>
        <a:graphic>
          <a:graphicData uri="http://schemas.openxmlformats.org/presentationml/2006/ole">
            <mc:AlternateContent xmlns:mc="http://schemas.openxmlformats.org/markup-compatibility/2006">
              <mc:Choice xmlns:v="urn:schemas-microsoft-com:vml" Requires="v">
                <p:oleObj spid="_x0000_s41186" r:id="rId7" imgW="863280" imgH="431640" progId="">
                  <p:embed/>
                </p:oleObj>
              </mc:Choice>
              <mc:Fallback>
                <p:oleObj r:id="rId7" imgW="863280" imgH="431640" progId="">
                  <p:embed/>
                  <p:pic>
                    <p:nvPicPr>
                      <p:cNvPr id="0" name="Picture 1" descr="image5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0573" y="4259972"/>
                        <a:ext cx="1471930"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文本框 6"/>
          <p:cNvSpPr txBox="1"/>
          <p:nvPr/>
        </p:nvSpPr>
        <p:spPr>
          <a:xfrm>
            <a:off x="4497928" y="4426391"/>
            <a:ext cx="967105" cy="368300"/>
          </a:xfrm>
          <a:prstGeom prst="rect">
            <a:avLst/>
          </a:prstGeom>
          <a:noFill/>
        </p:spPr>
        <p:txBody>
          <a:bodyPr wrap="square" rtlCol="0">
            <a:spAutoFit/>
          </a:bodyPr>
          <a:lstStyle/>
          <a:p>
            <a:r>
              <a:rPr lang="zh-CN" altLang="en-US" dirty="0"/>
              <a:t>其中</a:t>
            </a:r>
          </a:p>
        </p:txBody>
      </p:sp>
      <p:sp>
        <p:nvSpPr>
          <p:cNvPr id="3" name="矩形 2"/>
          <p:cNvSpPr/>
          <p:nvPr/>
        </p:nvSpPr>
        <p:spPr>
          <a:xfrm>
            <a:off x="467544" y="5296979"/>
            <a:ext cx="6984776" cy="1231106"/>
          </a:xfrm>
          <a:prstGeom prst="rect">
            <a:avLst/>
          </a:prstGeom>
        </p:spPr>
        <p:txBody>
          <a:bodyPr wrap="square">
            <a:spAutoFit/>
          </a:bodyPr>
          <a:lstStyle/>
          <a:p>
            <a:pPr marL="285750" indent="-285750">
              <a:spcAft>
                <a:spcPts val="600"/>
              </a:spcAft>
              <a:buFont typeface="Arial" panose="020B0604020202020204" pitchFamily="34" charset="0"/>
              <a:buChar char="•"/>
            </a:pPr>
            <a:r>
              <a:rPr lang="zh-CN" altLang="en-US" sz="2000" i="1" dirty="0">
                <a:latin typeface="Times New Roman" panose="02020603050405020304" charset="0"/>
                <a:sym typeface="Symbol" panose="05050102010706020507" pitchFamily="18" charset="2"/>
              </a:rPr>
              <a:t></a:t>
            </a:r>
            <a:r>
              <a:rPr lang="en-US" altLang="zh-CN" sz="2000" i="1" baseline="-20000" dirty="0">
                <a:latin typeface="Times New Roman" panose="02020603050405020304" charset="0"/>
              </a:rPr>
              <a:t>n</a:t>
            </a:r>
            <a:r>
              <a:rPr lang="zh-CN" altLang="en-US" sz="2000" dirty="0">
                <a:latin typeface="Times New Roman" panose="02020603050405020304" charset="0"/>
              </a:rPr>
              <a:t>与 </a:t>
            </a:r>
            <a:r>
              <a:rPr lang="en-US" altLang="zh-CN" sz="2000" i="1" dirty="0">
                <a:latin typeface="Times New Roman" panose="02020603050405020304" charset="0"/>
              </a:rPr>
              <a:t>f</a:t>
            </a:r>
            <a:r>
              <a:rPr lang="en-US" altLang="zh-CN" sz="2000" dirty="0">
                <a:latin typeface="Times New Roman" panose="02020603050405020304" charset="0"/>
              </a:rPr>
              <a:t> (</a:t>
            </a:r>
            <a:r>
              <a:rPr lang="en-US" altLang="zh-CN" sz="2000" i="1" dirty="0">
                <a:latin typeface="Times New Roman" panose="02020603050405020304" charset="0"/>
              </a:rPr>
              <a:t>r</a:t>
            </a:r>
            <a:r>
              <a:rPr lang="en-US" altLang="zh-CN" sz="2000" dirty="0">
                <a:latin typeface="Times New Roman" panose="02020603050405020304" charset="0"/>
              </a:rPr>
              <a:t>) </a:t>
            </a:r>
            <a:r>
              <a:rPr lang="zh-CN" altLang="en-US" sz="2000" dirty="0">
                <a:latin typeface="Times New Roman" panose="02020603050405020304" charset="0"/>
              </a:rPr>
              <a:t>的形状有直接联系</a:t>
            </a:r>
            <a:r>
              <a:rPr lang="zh-CN" altLang="en-US" sz="2000" b="1" dirty="0">
                <a:latin typeface="Times New Roman" panose="02020603050405020304" charset="0"/>
              </a:rPr>
              <a:t> </a:t>
            </a:r>
            <a:endParaRPr lang="zh-CN" altLang="en-US" sz="2000" dirty="0">
              <a:latin typeface="Times New Roman" panose="02020603050405020304" charset="0"/>
            </a:endParaRPr>
          </a:p>
          <a:p>
            <a:pPr marL="742950" lvl="1" indent="-285750">
              <a:spcAft>
                <a:spcPts val="600"/>
              </a:spcAft>
              <a:buFont typeface="Arial" panose="020B0604020202020204" pitchFamily="34" charset="0"/>
              <a:buChar char="•"/>
            </a:pPr>
            <a:r>
              <a:rPr lang="zh-CN" altLang="en-US" sz="2000" i="1" dirty="0">
                <a:latin typeface="Times New Roman" panose="02020603050405020304" charset="0"/>
                <a:sym typeface="Symbol" panose="05050102010706020507" pitchFamily="18" charset="2"/>
              </a:rPr>
              <a:t></a:t>
            </a:r>
            <a:r>
              <a:rPr lang="en-US" altLang="zh-CN" sz="2000" baseline="-20000" dirty="0">
                <a:latin typeface="Times New Roman" panose="02020603050405020304" charset="0"/>
              </a:rPr>
              <a:t>2</a:t>
            </a:r>
            <a:r>
              <a:rPr lang="zh-CN" altLang="en-US" sz="2000" dirty="0">
                <a:latin typeface="Times New Roman" panose="02020603050405020304" charset="0"/>
                <a:ea typeface="楷体_GB2312" pitchFamily="49" charset="-122"/>
              </a:rPr>
              <a:t>描述了曲线相对于均值的扩撒程度</a:t>
            </a:r>
            <a:endParaRPr lang="en-US" altLang="zh-CN" sz="2000" dirty="0">
              <a:latin typeface="Times New Roman" panose="02020603050405020304" charset="0"/>
              <a:ea typeface="楷体_GB2312" pitchFamily="49" charset="-122"/>
            </a:endParaRPr>
          </a:p>
          <a:p>
            <a:pPr marL="742950" lvl="1" indent="-285750">
              <a:spcAft>
                <a:spcPts val="600"/>
              </a:spcAft>
              <a:buFont typeface="Arial" panose="020B0604020202020204" pitchFamily="34" charset="0"/>
              <a:buChar char="•"/>
            </a:pPr>
            <a:r>
              <a:rPr lang="zh-CN" altLang="en-US" sz="2000" i="1" dirty="0">
                <a:latin typeface="Times New Roman" panose="02020603050405020304" charset="0"/>
                <a:sym typeface="Symbol" panose="05050102010706020507" pitchFamily="18" charset="2"/>
              </a:rPr>
              <a:t></a:t>
            </a:r>
            <a:r>
              <a:rPr lang="en-US" altLang="zh-CN" sz="2000" baseline="-20000" dirty="0">
                <a:latin typeface="Times New Roman" panose="02020603050405020304" charset="0"/>
              </a:rPr>
              <a:t>3</a:t>
            </a:r>
            <a:r>
              <a:rPr lang="zh-CN" altLang="en-US" sz="2000" dirty="0">
                <a:latin typeface="Times New Roman" panose="02020603050405020304" charset="0"/>
                <a:ea typeface="楷体_GB2312" pitchFamily="49" charset="-122"/>
              </a:rPr>
              <a:t>描述了曲线相对于均值的对称性</a:t>
            </a:r>
            <a:r>
              <a:rPr lang="zh-CN" altLang="en-US" sz="2400" dirty="0">
                <a:latin typeface="Times New Roman" panose="02020603050405020304" charset="0"/>
              </a:rPr>
              <a:t>  </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000" dirty="0">
                <a:latin typeface="+mj-ea"/>
              </a:rPr>
              <a:t>第</a:t>
            </a:r>
            <a:r>
              <a:rPr lang="en-US" altLang="zh-CN" sz="4000" dirty="0">
                <a:latin typeface="+mj-ea"/>
              </a:rPr>
              <a:t>11</a:t>
            </a:r>
            <a:r>
              <a:rPr lang="zh-CN" altLang="en-US" sz="4000" dirty="0">
                <a:latin typeface="+mj-ea"/>
              </a:rPr>
              <a:t>章  </a:t>
            </a:r>
            <a:r>
              <a:rPr lang="zh-CN" altLang="en-US" sz="4000" dirty="0">
                <a:latin typeface="+mj-ea"/>
                <a:sym typeface="+mn-ea"/>
              </a:rPr>
              <a:t>表示和描述</a:t>
            </a:r>
            <a:endParaRPr lang="zh-CN" altLang="en-US" dirty="0"/>
          </a:p>
        </p:txBody>
      </p:sp>
      <p:sp>
        <p:nvSpPr>
          <p:cNvPr id="3" name="内容占位符 2"/>
          <p:cNvSpPr>
            <a:spLocks noGrp="1"/>
          </p:cNvSpPr>
          <p:nvPr>
            <p:ph idx="1"/>
          </p:nvPr>
        </p:nvSpPr>
        <p:spPr/>
        <p:txBody>
          <a:bodyPr/>
          <a:lstStyle/>
          <a:p>
            <a:pPr marL="0" lvl="0" indent="0" fontAlgn="auto">
              <a:spcBef>
                <a:spcPct val="50000"/>
              </a:spcBef>
              <a:spcAft>
                <a:spcPts val="0"/>
              </a:spcAft>
              <a:buClr>
                <a:srgbClr val="000000"/>
              </a:buClr>
              <a:buNone/>
              <a:defRPr/>
            </a:pPr>
            <a:r>
              <a:rPr kumimoji="0" lang="en-US" altLang="zh-CN" kern="1200" dirty="0">
                <a:solidFill>
                  <a:srgbClr val="000000"/>
                </a:solidFill>
                <a:sym typeface="Wingdings" panose="05000000000000000000" pitchFamily="2" charset="2"/>
              </a:rPr>
              <a:t>11.1   </a:t>
            </a:r>
            <a:r>
              <a:rPr kumimoji="0" kern="1200" dirty="0">
                <a:solidFill>
                  <a:srgbClr val="000000"/>
                </a:solidFill>
                <a:sym typeface="Wingdings" panose="05000000000000000000" pitchFamily="2" charset="2"/>
              </a:rPr>
              <a:t>表示</a:t>
            </a:r>
          </a:p>
          <a:p>
            <a:pPr marL="0" lvl="0" indent="0" fontAlgn="auto">
              <a:spcBef>
                <a:spcPct val="50000"/>
              </a:spcBef>
              <a:spcAft>
                <a:spcPts val="0"/>
              </a:spcAft>
              <a:buClr>
                <a:srgbClr val="000000"/>
              </a:buClr>
              <a:buNone/>
              <a:defRPr/>
            </a:pPr>
            <a:r>
              <a:rPr kumimoji="0" lang="en-US" altLang="zh-CN" kern="1200" dirty="0">
                <a:solidFill>
                  <a:srgbClr val="000000"/>
                </a:solidFill>
                <a:sym typeface="Wingdings" panose="05000000000000000000" pitchFamily="2" charset="2"/>
              </a:rPr>
              <a:t>11.2   </a:t>
            </a:r>
            <a:r>
              <a:rPr kumimoji="0" kern="1200" dirty="0">
                <a:solidFill>
                  <a:srgbClr val="000000"/>
                </a:solidFill>
                <a:sym typeface="Wingdings" panose="05000000000000000000" pitchFamily="2" charset="2"/>
              </a:rPr>
              <a:t>边界描绘子</a:t>
            </a:r>
          </a:p>
          <a:p>
            <a:pPr marL="0" lvl="0" indent="0" fontAlgn="auto">
              <a:spcBef>
                <a:spcPct val="50000"/>
              </a:spcBef>
              <a:spcAft>
                <a:spcPts val="0"/>
              </a:spcAft>
              <a:buClr>
                <a:srgbClr val="000000"/>
              </a:buClr>
              <a:buNone/>
              <a:defRPr/>
            </a:pPr>
            <a:r>
              <a:rPr kumimoji="0" lang="en-US" altLang="zh-CN" kern="1200" dirty="0">
                <a:solidFill>
                  <a:srgbClr val="FF0000"/>
                </a:solidFill>
                <a:sym typeface="Wingdings" panose="05000000000000000000" pitchFamily="2" charset="2"/>
              </a:rPr>
              <a:t>11.3   </a:t>
            </a:r>
            <a:r>
              <a:rPr kumimoji="0" kern="1200" dirty="0">
                <a:solidFill>
                  <a:srgbClr val="FF0000"/>
                </a:solidFill>
                <a:sym typeface="Wingdings" panose="05000000000000000000" pitchFamily="2" charset="2"/>
              </a:rPr>
              <a:t>区域描绘子</a:t>
            </a:r>
            <a:endParaRPr kumimoji="0" kern="1200" dirty="0">
              <a:solidFill>
                <a:srgbClr val="000000"/>
              </a:solidFill>
              <a:sym typeface="Wingdings" panose="05000000000000000000" pitchFamily="2" charset="2"/>
            </a:endParaRPr>
          </a:p>
          <a:p>
            <a:pPr marL="0" lvl="0" indent="0" fontAlgn="auto">
              <a:spcBef>
                <a:spcPct val="50000"/>
              </a:spcBef>
              <a:spcAft>
                <a:spcPts val="0"/>
              </a:spcAft>
              <a:buClr>
                <a:srgbClr val="000000"/>
              </a:buClr>
              <a:buNone/>
              <a:defRPr/>
            </a:pPr>
            <a:r>
              <a:rPr kumimoji="0" lang="en-US" altLang="zh-CN" kern="1200" dirty="0">
                <a:solidFill>
                  <a:srgbClr val="000000"/>
                </a:solidFill>
                <a:sym typeface="Wingdings" panose="05000000000000000000" pitchFamily="2" charset="2"/>
              </a:rPr>
              <a:t>11.4   </a:t>
            </a:r>
            <a:r>
              <a:rPr kumimoji="0" kern="1200" dirty="0">
                <a:solidFill>
                  <a:srgbClr val="000000"/>
                </a:solidFill>
                <a:sym typeface="Wingdings" panose="05000000000000000000" pitchFamily="2" charset="2"/>
              </a:rPr>
              <a:t>使用主成分进行描绘</a:t>
            </a:r>
          </a:p>
          <a:p>
            <a:pPr marL="0" lvl="0" indent="0" fontAlgn="auto">
              <a:spcBef>
                <a:spcPct val="50000"/>
              </a:spcBef>
              <a:spcAft>
                <a:spcPts val="0"/>
              </a:spcAft>
              <a:buClr>
                <a:srgbClr val="000000"/>
              </a:buClr>
              <a:buNone/>
              <a:defRPr/>
            </a:pPr>
            <a:r>
              <a:rPr kumimoji="0" lang="en-US" altLang="zh-CN" kern="1200" dirty="0">
                <a:solidFill>
                  <a:srgbClr val="000000"/>
                </a:solidFill>
                <a:sym typeface="Wingdings" panose="05000000000000000000" pitchFamily="2" charset="2"/>
              </a:rPr>
              <a:t>11.5   </a:t>
            </a:r>
            <a:r>
              <a:rPr kumimoji="0" kern="1200" dirty="0">
                <a:solidFill>
                  <a:srgbClr val="000000"/>
                </a:solidFill>
                <a:sym typeface="Wingdings" panose="05000000000000000000" pitchFamily="2" charset="2"/>
              </a:rPr>
              <a:t>关系描绘子</a:t>
            </a:r>
            <a:r>
              <a:rPr kumimoji="0" lang="en-US" altLang="zh-CN" kern="1200" dirty="0">
                <a:solidFill>
                  <a:srgbClr val="000000"/>
                </a:solidFill>
                <a:sym typeface="Wingdings" panose="05000000000000000000" pitchFamily="2" charset="2"/>
              </a:rPr>
              <a:t>	</a:t>
            </a:r>
            <a:endParaRPr lang="zh-CN" altLang="en-US" sz="2800" dirty="0">
              <a:solidFill>
                <a:srgbClr val="000000"/>
              </a:solidFill>
              <a:latin typeface="黑体" panose="02010609060101010101" charset="-122"/>
              <a:sym typeface="+mn-ea"/>
            </a:endParaRPr>
          </a:p>
          <a:p>
            <a:endParaRPr lang="zh-CN" altLang="en-US"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11.3.1  </a:t>
            </a:r>
            <a:r>
              <a:rPr lang="zh-CN" altLang="en-US" dirty="0"/>
              <a:t>一些简单的区域描绘子</a:t>
            </a:r>
            <a:r>
              <a:rPr lang="en-US" altLang="zh-CN" dirty="0"/>
              <a:t>    </a:t>
            </a:r>
            <a:endParaRPr lang="zh-CN" altLang="en-US" dirty="0"/>
          </a:p>
        </p:txBody>
      </p:sp>
      <p:sp>
        <p:nvSpPr>
          <p:cNvPr id="3" name="文本框 2"/>
          <p:cNvSpPr txBox="1"/>
          <p:nvPr/>
        </p:nvSpPr>
        <p:spPr>
          <a:xfrm>
            <a:off x="539552" y="1340768"/>
            <a:ext cx="8001000" cy="2631490"/>
          </a:xfrm>
          <a:prstGeom prst="rect">
            <a:avLst/>
          </a:prstGeom>
          <a:noFill/>
        </p:spPr>
        <p:txBody>
          <a:bodyPr wrap="square" rtlCol="0">
            <a:spAutoFit/>
          </a:bodyPr>
          <a:lstStyle/>
          <a:p>
            <a:pPr marL="342900" indent="-342900">
              <a:spcAft>
                <a:spcPts val="600"/>
              </a:spcAft>
              <a:buClr>
                <a:srgbClr val="00B0F0"/>
              </a:buClr>
              <a:buFont typeface="Wingdings" panose="05000000000000000000" pitchFamily="2" charset="2"/>
              <a:buChar char="p"/>
            </a:pPr>
            <a:r>
              <a:rPr lang="zh-CN" altLang="en-US" sz="2000" b="1" dirty="0"/>
              <a:t>区域的</a:t>
            </a:r>
            <a:r>
              <a:rPr lang="zh-CN" altLang="en-US" sz="2000" b="1" dirty="0">
                <a:solidFill>
                  <a:srgbClr val="0070C0"/>
                </a:solidFill>
              </a:rPr>
              <a:t>面积</a:t>
            </a:r>
            <a:r>
              <a:rPr lang="zh-CN" altLang="en-US" sz="2000" b="1" dirty="0">
                <a:solidFill>
                  <a:srgbClr val="FF0000"/>
                </a:solidFill>
              </a:rPr>
              <a:t> </a:t>
            </a:r>
            <a:r>
              <a:rPr lang="en-US" altLang="zh-CN" sz="2000" i="1" dirty="0"/>
              <a:t>A </a:t>
            </a:r>
            <a:r>
              <a:rPr lang="zh-CN" altLang="en-US" sz="2000" dirty="0"/>
              <a:t>定义为该区域中像素的数量。</a:t>
            </a:r>
            <a:endParaRPr lang="en-US" altLang="zh-CN" sz="2000" dirty="0"/>
          </a:p>
          <a:p>
            <a:pPr marL="342900" indent="-342900">
              <a:spcAft>
                <a:spcPts val="600"/>
              </a:spcAft>
              <a:buClr>
                <a:srgbClr val="00B0F0"/>
              </a:buClr>
              <a:buFont typeface="Wingdings" panose="05000000000000000000" pitchFamily="2" charset="2"/>
              <a:buChar char="p"/>
            </a:pPr>
            <a:r>
              <a:rPr lang="zh-CN" altLang="en-US" sz="2000" dirty="0"/>
              <a:t>区域的</a:t>
            </a:r>
            <a:r>
              <a:rPr lang="zh-CN" altLang="en-US" sz="2000" b="1" dirty="0">
                <a:solidFill>
                  <a:srgbClr val="0070C0"/>
                </a:solidFill>
              </a:rPr>
              <a:t>周长</a:t>
            </a:r>
            <a:r>
              <a:rPr lang="zh-CN" altLang="en-US" sz="2000" b="1" dirty="0">
                <a:solidFill>
                  <a:srgbClr val="FF0000"/>
                </a:solidFill>
              </a:rPr>
              <a:t> </a:t>
            </a:r>
            <a:r>
              <a:rPr lang="en-US" altLang="zh-CN" sz="2000" i="1" dirty="0"/>
              <a:t>P </a:t>
            </a:r>
            <a:r>
              <a:rPr lang="zh-CN" altLang="en-US" sz="2000" dirty="0"/>
              <a:t>是其边界的长度。</a:t>
            </a:r>
            <a:endParaRPr lang="en-US" altLang="zh-CN" sz="2000" dirty="0"/>
          </a:p>
          <a:p>
            <a:pPr marL="342900" indent="-342900">
              <a:spcAft>
                <a:spcPts val="600"/>
              </a:spcAft>
              <a:buClr>
                <a:srgbClr val="00B0F0"/>
              </a:buClr>
              <a:buFont typeface="Wingdings" panose="05000000000000000000" pitchFamily="2" charset="2"/>
              <a:buChar char="p"/>
            </a:pPr>
            <a:r>
              <a:rPr lang="zh-CN" altLang="en-US" sz="2000" dirty="0"/>
              <a:t>这两个描绘子频繁用于度量一个区域的</a:t>
            </a:r>
            <a:r>
              <a:rPr lang="zh-CN" altLang="en-US" sz="2000" b="1" dirty="0">
                <a:solidFill>
                  <a:srgbClr val="0070C0"/>
                </a:solidFill>
              </a:rPr>
              <a:t>致密性</a:t>
            </a:r>
            <a:r>
              <a:rPr lang="zh-CN" altLang="en-US" sz="2000" dirty="0"/>
              <a:t>，即 </a:t>
            </a:r>
            <a:r>
              <a:rPr lang="en-US" altLang="zh-CN" sz="2000" dirty="0"/>
              <a:t>(</a:t>
            </a:r>
            <a:r>
              <a:rPr lang="zh-CN" altLang="en-US" sz="2000" dirty="0"/>
              <a:t>周长</a:t>
            </a:r>
            <a:r>
              <a:rPr lang="en-US" altLang="zh-CN" sz="2000" dirty="0"/>
              <a:t>)</a:t>
            </a:r>
            <a:r>
              <a:rPr lang="en-US" altLang="zh-CN" sz="2000" baseline="30000" dirty="0"/>
              <a:t>2</a:t>
            </a:r>
            <a:r>
              <a:rPr lang="en-US" altLang="zh-CN" sz="2000" dirty="0"/>
              <a:t>/</a:t>
            </a:r>
            <a:r>
              <a:rPr lang="zh-CN" altLang="en-US" sz="2000" dirty="0"/>
              <a:t>面积。</a:t>
            </a:r>
          </a:p>
          <a:p>
            <a:pPr marL="342900" indent="-342900">
              <a:spcAft>
                <a:spcPts val="600"/>
              </a:spcAft>
              <a:buClr>
                <a:srgbClr val="00B0F0"/>
              </a:buClr>
              <a:buFont typeface="Wingdings" panose="05000000000000000000" pitchFamily="2" charset="2"/>
              <a:buChar char="p"/>
            </a:pPr>
            <a:endParaRPr lang="zh-CN" altLang="en-US" sz="2000" dirty="0"/>
          </a:p>
          <a:p>
            <a:pPr marL="342900" indent="-342900">
              <a:spcAft>
                <a:spcPts val="600"/>
              </a:spcAft>
              <a:buClr>
                <a:srgbClr val="00B0F0"/>
              </a:buClr>
              <a:buFont typeface="Wingdings" panose="05000000000000000000" pitchFamily="2" charset="2"/>
              <a:buChar char="p"/>
            </a:pPr>
            <a:r>
              <a:rPr lang="zh-CN" altLang="en-US" sz="2000" dirty="0"/>
              <a:t>另一个致密性描绘子为</a:t>
            </a:r>
            <a:r>
              <a:rPr lang="zh-CN" altLang="en-US" sz="2000" b="1" dirty="0">
                <a:solidFill>
                  <a:srgbClr val="0070C0"/>
                </a:solidFill>
              </a:rPr>
              <a:t>圆度率</a:t>
            </a:r>
            <a:r>
              <a:rPr lang="zh-CN" altLang="en-US" sz="2000" dirty="0"/>
              <a:t>，即一个区域的面积与具有相同周长的一个圆（最致密形状）的面积之比，如下：</a:t>
            </a:r>
          </a:p>
          <a:p>
            <a:endParaRPr lang="zh-CN" altLang="en-US" sz="2000" dirty="0"/>
          </a:p>
        </p:txBody>
      </p:sp>
      <p:graphicFrame>
        <p:nvGraphicFramePr>
          <p:cNvPr id="4" name="对象 3">
            <a:hlinkClick r:id="" action="ppaction://ole?verb=0"/>
          </p:cNvPr>
          <p:cNvGraphicFramePr>
            <a:graphicFrameLocks/>
          </p:cNvGraphicFramePr>
          <p:nvPr>
            <p:extLst>
              <p:ext uri="{D42A27DB-BD31-4B8C-83A1-F6EECF244321}">
                <p14:modId xmlns:p14="http://schemas.microsoft.com/office/powerpoint/2010/main" val="1920362620"/>
              </p:ext>
            </p:extLst>
          </p:nvPr>
        </p:nvGraphicFramePr>
        <p:xfrm>
          <a:off x="3779912" y="3645024"/>
          <a:ext cx="1115695" cy="706120"/>
        </p:xfrm>
        <a:graphic>
          <a:graphicData uri="http://schemas.openxmlformats.org/presentationml/2006/ole">
            <mc:AlternateContent xmlns:mc="http://schemas.openxmlformats.org/markup-compatibility/2006">
              <mc:Choice xmlns:v="urn:schemas-microsoft-com:vml" Requires="v">
                <p:oleObj spid="_x0000_s45169" r:id="rId3" imgW="622080" imgH="393480" progId="">
                  <p:embed/>
                </p:oleObj>
              </mc:Choice>
              <mc:Fallback>
                <p:oleObj r:id="rId3" imgW="622080" imgH="393480" progId="">
                  <p:embed/>
                  <p:pic>
                    <p:nvPicPr>
                      <p:cNvPr id="0" name="Picture 1" descr="image5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3645024"/>
                        <a:ext cx="1115695" cy="7061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11.1.1  </a:t>
            </a:r>
            <a:r>
              <a:rPr lang="zh-CN" altLang="en-US" dirty="0"/>
              <a:t>边界追踪</a:t>
            </a:r>
          </a:p>
        </p:txBody>
      </p:sp>
      <p:sp>
        <p:nvSpPr>
          <p:cNvPr id="4" name="内容占位符 3"/>
          <p:cNvSpPr>
            <a:spLocks noGrp="1"/>
          </p:cNvSpPr>
          <p:nvPr>
            <p:ph idx="1"/>
          </p:nvPr>
        </p:nvSpPr>
        <p:spPr/>
        <p:txBody>
          <a:bodyPr/>
          <a:lstStyle/>
          <a:p>
            <a:r>
              <a:rPr lang="zh-CN" altLang="en-US" sz="2000" dirty="0"/>
              <a:t>边界追踪：对一个区域上的边界点以</a:t>
            </a:r>
            <a:r>
              <a:rPr lang="zh-CN" altLang="en-US" sz="2000" b="1" dirty="0"/>
              <a:t>逆时针或顺时针方向排序</a:t>
            </a:r>
          </a:p>
        </p:txBody>
      </p:sp>
      <p:pic>
        <p:nvPicPr>
          <p:cNvPr id="256004" name="图片 256003"/>
          <p:cNvPicPr>
            <a:picLocks noChangeAspect="1"/>
          </p:cNvPicPr>
          <p:nvPr/>
        </p:nvPicPr>
        <p:blipFill>
          <a:blip r:embed="rId2" cstate="print"/>
          <a:stretch>
            <a:fillRect/>
          </a:stretch>
        </p:blipFill>
        <p:spPr>
          <a:xfrm>
            <a:off x="607334" y="4470477"/>
            <a:ext cx="7980045" cy="1549400"/>
          </a:xfrm>
          <a:prstGeom prst="rect">
            <a:avLst/>
          </a:prstGeom>
          <a:noFill/>
          <a:ln w="9525">
            <a:noFill/>
          </a:ln>
        </p:spPr>
      </p:pic>
      <p:pic>
        <p:nvPicPr>
          <p:cNvPr id="256005" name="图片 256004"/>
          <p:cNvPicPr>
            <a:picLocks noChangeAspect="1"/>
          </p:cNvPicPr>
          <p:nvPr/>
        </p:nvPicPr>
        <p:blipFill>
          <a:blip r:embed="rId3" cstate="print"/>
          <a:stretch>
            <a:fillRect/>
          </a:stretch>
        </p:blipFill>
        <p:spPr>
          <a:xfrm>
            <a:off x="623527" y="6019877"/>
            <a:ext cx="5089525" cy="795337"/>
          </a:xfrm>
          <a:prstGeom prst="rect">
            <a:avLst/>
          </a:prstGeom>
          <a:noFill/>
          <a:ln w="9525">
            <a:noFill/>
          </a:ln>
        </p:spPr>
      </p:pic>
      <mc:AlternateContent xmlns:mc="http://schemas.openxmlformats.org/markup-compatibility/2006" xmlns:a14="http://schemas.microsoft.com/office/drawing/2010/main">
        <mc:Choice Requires="a14">
          <p:sp>
            <p:nvSpPr>
              <p:cNvPr id="5" name="文本框 4"/>
              <p:cNvSpPr txBox="1"/>
              <p:nvPr/>
            </p:nvSpPr>
            <p:spPr>
              <a:xfrm>
                <a:off x="547097" y="1988840"/>
                <a:ext cx="7897495" cy="2467342"/>
              </a:xfrm>
              <a:prstGeom prst="rect">
                <a:avLst/>
              </a:prstGeom>
              <a:noFill/>
            </p:spPr>
            <p:txBody>
              <a:bodyPr wrap="square" rtlCol="0">
                <a:spAutoFit/>
              </a:bodyPr>
              <a:lstStyle/>
              <a:p>
                <a:pPr>
                  <a:spcAft>
                    <a:spcPts val="200"/>
                  </a:spcAft>
                </a:pPr>
                <a:r>
                  <a:rPr lang="zh-CN" altLang="en-US" sz="2000" b="1" dirty="0"/>
                  <a:t>边界追踪步骤</a:t>
                </a:r>
                <a:r>
                  <a:rPr lang="zh-CN" altLang="en-US" sz="2000" dirty="0"/>
                  <a:t>：</a:t>
                </a:r>
                <a:endParaRPr lang="zh-CN" altLang="en-US" dirty="0"/>
              </a:p>
              <a:p>
                <a:pPr marL="342900" indent="-342900">
                  <a:spcAft>
                    <a:spcPts val="200"/>
                  </a:spcAft>
                  <a:buFont typeface="+mj-lt"/>
                  <a:buAutoNum type="arabicPeriod"/>
                </a:pPr>
                <a:r>
                  <a:rPr lang="zh-CN" altLang="en-US" dirty="0"/>
                  <a:t>令起始点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0</m:t>
                        </m:r>
                      </m:sub>
                    </m:sSub>
                  </m:oMath>
                </a14:m>
                <a:r>
                  <a:rPr lang="zh-CN" altLang="en-US" dirty="0"/>
                  <a:t>为图像中</a:t>
                </a:r>
                <a:r>
                  <a:rPr lang="zh-CN" altLang="en-US" b="1" dirty="0">
                    <a:solidFill>
                      <a:srgbClr val="FF0000"/>
                    </a:solidFill>
                  </a:rPr>
                  <a:t>左上角</a:t>
                </a:r>
                <a:r>
                  <a:rPr lang="zh-CN" altLang="en-US" dirty="0"/>
                  <a:t>标记为</a:t>
                </a:r>
                <a:r>
                  <a:rPr lang="en-US" altLang="zh-CN" dirty="0"/>
                  <a:t>1</a:t>
                </a:r>
                <a:r>
                  <a:rPr lang="zh-CN" altLang="en-US" dirty="0"/>
                  <a:t>的点，</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0</m:t>
                        </m:r>
                      </m:sub>
                    </m:sSub>
                  </m:oMath>
                </a14:m>
                <a:r>
                  <a:rPr lang="zh-CN" altLang="en-US" dirty="0"/>
                  <a:t>为</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i="1">
                            <a:latin typeface="Cambria Math" panose="02040503050406030204" pitchFamily="18" charset="0"/>
                          </a:rPr>
                          <m:t>0</m:t>
                        </m:r>
                      </m:sub>
                    </m:sSub>
                  </m:oMath>
                </a14:m>
                <a:r>
                  <a:rPr lang="zh-CN" altLang="en-US" dirty="0"/>
                  <a:t>西侧的邻点。从</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𝑐</m:t>
                        </m:r>
                      </m:e>
                      <m:sub>
                        <m:r>
                          <a:rPr lang="en-US" altLang="zh-CN" i="1">
                            <a:latin typeface="Cambria Math" panose="02040503050406030204" pitchFamily="18" charset="0"/>
                          </a:rPr>
                          <m:t>0</m:t>
                        </m:r>
                      </m:sub>
                    </m:sSub>
                  </m:oMath>
                </a14:m>
                <a:r>
                  <a:rPr lang="zh-CN" altLang="en-US" dirty="0"/>
                  <a:t>开始顺时针考察</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0</m:t>
                        </m:r>
                      </m:sub>
                    </m:sSub>
                  </m:oMath>
                </a14:m>
                <a:r>
                  <a:rPr lang="zh-CN" altLang="en-US" dirty="0"/>
                  <a:t>的</a:t>
                </a:r>
                <a:r>
                  <a:rPr lang="en-US" altLang="zh-CN" dirty="0"/>
                  <a:t>8</a:t>
                </a:r>
                <a:r>
                  <a:rPr lang="zh-CN" altLang="en-US" dirty="0"/>
                  <a:t>个邻点，设</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1</m:t>
                        </m:r>
                      </m:sub>
                    </m:sSub>
                    <m:r>
                      <a:rPr lang="zh-CN" altLang="en-US" i="1" smtClean="0">
                        <a:latin typeface="Cambria Math" panose="02040503050406030204" pitchFamily="18" charset="0"/>
                      </a:rPr>
                      <m:t>为</m:t>
                    </m:r>
                  </m:oMath>
                </a14:m>
                <a:r>
                  <a:rPr lang="zh-CN" altLang="en-US" dirty="0"/>
                  <a:t>遇到的第一个前景点、</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𝑐</m:t>
                        </m:r>
                      </m:e>
                      <m:sub>
                        <m:r>
                          <a:rPr lang="en-US" altLang="zh-CN" i="1">
                            <a:latin typeface="Cambria Math" panose="02040503050406030204" pitchFamily="18" charset="0"/>
                          </a:rPr>
                          <m:t>1</m:t>
                        </m:r>
                      </m:sub>
                    </m:sSub>
                    <m:r>
                      <a:rPr lang="zh-CN" altLang="en-US" i="1" smtClean="0">
                        <a:latin typeface="Cambria Math" panose="02040503050406030204" pitchFamily="18" charset="0"/>
                      </a:rPr>
                      <m:t>为</m:t>
                    </m:r>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1</m:t>
                        </m:r>
                      </m:sub>
                    </m:sSub>
                  </m:oMath>
                </a14:m>
                <a:r>
                  <a:rPr lang="zh-CN" altLang="en-US" dirty="0"/>
                  <a:t>之前的点。</a:t>
                </a:r>
              </a:p>
              <a:p>
                <a:pPr marL="342900" indent="-342900">
                  <a:spcAft>
                    <a:spcPts val="200"/>
                  </a:spcAft>
                  <a:buFont typeface="+mj-lt"/>
                  <a:buAutoNum type="arabicPeriod"/>
                </a:pPr>
                <a:r>
                  <a:rPr lang="zh-CN" altLang="en-US" dirty="0"/>
                  <a:t>令</a:t>
                </a:r>
                <a14:m>
                  <m:oMath xmlns:m="http://schemas.openxmlformats.org/officeDocument/2006/math">
                    <m:r>
                      <a:rPr lang="en-US" altLang="zh-CN" i="1">
                        <a:latin typeface="Cambria Math" panose="02040503050406030204" pitchFamily="18" charset="0"/>
                      </a:rPr>
                      <m:t>𝑏</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1</m:t>
                        </m:r>
                      </m:sub>
                    </m:sSub>
                    <m:r>
                      <a:rPr lang="zh-CN" altLang="en-US" i="1">
                        <a:latin typeface="Cambria Math" panose="02040503050406030204" pitchFamily="18" charset="0"/>
                      </a:rPr>
                      <m:t>和</m:t>
                    </m:r>
                    <m:r>
                      <a:rPr lang="en-US" altLang="zh-CN" i="1">
                        <a:latin typeface="Cambria Math" panose="02040503050406030204" pitchFamily="18" charset="0"/>
                      </a:rPr>
                      <m:t>𝑐</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1</m:t>
                        </m:r>
                      </m:sub>
                    </m:sSub>
                  </m:oMath>
                </a14:m>
                <a:r>
                  <a:rPr lang="zh-CN" altLang="en-US" dirty="0"/>
                  <a:t>   </a:t>
                </a:r>
                <a:endParaRPr lang="en-US" altLang="zh-CN" dirty="0"/>
              </a:p>
              <a:p>
                <a:pPr marL="342900" indent="-342900">
                  <a:spcAft>
                    <a:spcPts val="200"/>
                  </a:spcAft>
                  <a:buFont typeface="+mj-lt"/>
                  <a:buAutoNum type="arabicPeriod"/>
                </a:pPr>
                <a:r>
                  <a:rPr lang="zh-CN" altLang="en-US" dirty="0"/>
                  <a:t>从 </a:t>
                </a:r>
                <a14:m>
                  <m:oMath xmlns:m="http://schemas.openxmlformats.org/officeDocument/2006/math">
                    <m:r>
                      <a:rPr lang="en-US" altLang="zh-CN" i="1">
                        <a:latin typeface="Cambria Math" panose="02040503050406030204" pitchFamily="18" charset="0"/>
                      </a:rPr>
                      <m:t>𝑐</m:t>
                    </m:r>
                  </m:oMath>
                </a14:m>
                <a:r>
                  <a:rPr lang="zh-CN" altLang="en-US" dirty="0"/>
                  <a:t> 开始按顺时针方向进行，考察 </a:t>
                </a:r>
                <a14:m>
                  <m:oMath xmlns:m="http://schemas.openxmlformats.org/officeDocument/2006/math">
                    <m:r>
                      <a:rPr lang="en-US" altLang="zh-CN" i="1">
                        <a:latin typeface="Cambria Math" panose="02040503050406030204" pitchFamily="18" charset="0"/>
                      </a:rPr>
                      <m:t>𝑏</m:t>
                    </m:r>
                  </m:oMath>
                </a14:m>
                <a:r>
                  <a:rPr lang="en-US" altLang="zh-CN" dirty="0"/>
                  <a:t> </a:t>
                </a:r>
                <a:r>
                  <a:rPr lang="zh-CN" altLang="en-US" dirty="0"/>
                  <a:t>的</a:t>
                </a:r>
                <a:r>
                  <a:rPr lang="en-US" altLang="zh-CN" dirty="0"/>
                  <a:t>8</a:t>
                </a:r>
                <a:r>
                  <a:rPr lang="zh-CN" altLang="en-US" dirty="0"/>
                  <a:t>个邻点为</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b="0" i="1" smtClean="0">
                            <a:latin typeface="Cambria Math" panose="02040503050406030204" pitchFamily="18" charset="0"/>
                          </a:rPr>
                          <m:t>8</m:t>
                        </m:r>
                      </m:sub>
                    </m:sSub>
                  </m:oMath>
                </a14:m>
                <a:r>
                  <a:rPr lang="zh-CN" altLang="en-US" dirty="0"/>
                  <a:t>，找到标记为</a:t>
                </a:r>
                <a:r>
                  <a:rPr lang="en-US" altLang="zh-CN" dirty="0"/>
                  <a:t>1</a:t>
                </a:r>
                <a:r>
                  <a:rPr lang="zh-CN" altLang="en-US" dirty="0"/>
                  <a:t>的第一个</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𝑘</m:t>
                        </m:r>
                      </m:sub>
                    </m:sSub>
                  </m:oMath>
                </a14:m>
                <a:r>
                  <a:rPr lang="zh-CN" altLang="en-US" dirty="0"/>
                  <a:t>。</a:t>
                </a:r>
                <a:endParaRPr lang="en-US" altLang="zh-CN" dirty="0"/>
              </a:p>
              <a:p>
                <a:pPr marL="342900" indent="-342900">
                  <a:spcAft>
                    <a:spcPts val="200"/>
                  </a:spcAft>
                  <a:buFont typeface="+mj-lt"/>
                  <a:buAutoNum type="arabicPeriod"/>
                </a:pPr>
                <a:r>
                  <a:rPr lang="zh-CN" altLang="en-US" dirty="0"/>
                  <a:t>令 </a:t>
                </a:r>
                <a14:m>
                  <m:oMath xmlns:m="http://schemas.openxmlformats.org/officeDocument/2006/math">
                    <m:r>
                      <a:rPr lang="en-US" altLang="zh-CN" b="0" i="1" smtClean="0">
                        <a:latin typeface="Cambria Math" panose="02040503050406030204" pitchFamily="18" charset="0"/>
                      </a:rPr>
                      <m:t>𝑏</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𝑘</m:t>
                        </m:r>
                      </m:sub>
                    </m:sSub>
                    <m:r>
                      <a:rPr lang="zh-CN" altLang="en-US" i="1">
                        <a:latin typeface="Cambria Math" panose="02040503050406030204" pitchFamily="18" charset="0"/>
                      </a:rPr>
                      <m:t>和</m:t>
                    </m:r>
                    <m:r>
                      <a:rPr lang="en-US" altLang="zh-CN" b="0" i="1" smtClean="0">
                        <a:latin typeface="Cambria Math" panose="02040503050406030204" pitchFamily="18" charset="0"/>
                      </a:rPr>
                      <m:t>𝑐</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𝑘</m:t>
                        </m:r>
                        <m:r>
                          <a:rPr lang="en-US" altLang="zh-CN" b="0" i="1" smtClean="0">
                            <a:latin typeface="Cambria Math" panose="02040503050406030204" pitchFamily="18" charset="0"/>
                          </a:rPr>
                          <m:t>−1</m:t>
                        </m:r>
                      </m:sub>
                    </m:sSub>
                  </m:oMath>
                </a14:m>
                <a:endParaRPr lang="zh-CN" altLang="en-US" dirty="0"/>
              </a:p>
              <a:p>
                <a:pPr marL="342900" indent="-342900">
                  <a:spcAft>
                    <a:spcPts val="200"/>
                  </a:spcAft>
                  <a:buFont typeface="+mj-lt"/>
                  <a:buAutoNum type="arabicPeriod"/>
                </a:pPr>
                <a:r>
                  <a:rPr lang="zh-CN" altLang="en-US" dirty="0"/>
                  <a:t>重复步骤</a:t>
                </a:r>
                <a:r>
                  <a:rPr lang="en-US" altLang="zh-CN" dirty="0"/>
                  <a:t>3</a:t>
                </a:r>
                <a:r>
                  <a:rPr lang="zh-CN" altLang="en-US" dirty="0"/>
                  <a:t>和步骤</a:t>
                </a:r>
                <a:r>
                  <a:rPr lang="en-US" altLang="zh-CN" dirty="0"/>
                  <a:t>4</a:t>
                </a:r>
                <a:r>
                  <a:rPr lang="zh-CN" altLang="en-US" dirty="0"/>
                  <a:t>，</a:t>
                </a:r>
                <a:r>
                  <a:rPr lang="zh-CN" altLang="en-US" dirty="0">
                    <a:solidFill>
                      <a:srgbClr val="FF0000"/>
                    </a:solidFill>
                  </a:rPr>
                  <a:t>直到 </a:t>
                </a:r>
                <a14:m>
                  <m:oMath xmlns:m="http://schemas.openxmlformats.org/officeDocument/2006/math">
                    <m:r>
                      <a:rPr lang="en-US" altLang="zh-CN" b="0" i="1" smtClean="0">
                        <a:solidFill>
                          <a:srgbClr val="FF0000"/>
                        </a:solidFill>
                        <a:latin typeface="Cambria Math" panose="02040503050406030204" pitchFamily="18" charset="0"/>
                      </a:rPr>
                      <m:t>𝑏</m:t>
                    </m:r>
                    <m:r>
                      <a:rPr lang="en-US" altLang="zh-CN" b="0" i="1" smtClean="0">
                        <a:solidFill>
                          <a:srgbClr val="FF0000"/>
                        </a:solidFill>
                        <a:latin typeface="Cambria Math" panose="02040503050406030204" pitchFamily="18" charset="0"/>
                      </a:rPr>
                      <m:t>=</m:t>
                    </m:r>
                    <m:sSub>
                      <m:sSubPr>
                        <m:ctrlPr>
                          <a:rPr lang="en-US" altLang="zh-CN" i="1">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𝑏</m:t>
                        </m:r>
                      </m:e>
                      <m:sub>
                        <m:r>
                          <a:rPr lang="en-US" altLang="zh-CN" b="0" i="1" smtClean="0">
                            <a:solidFill>
                              <a:srgbClr val="FF0000"/>
                            </a:solidFill>
                            <a:latin typeface="Cambria Math" panose="02040503050406030204" pitchFamily="18" charset="0"/>
                          </a:rPr>
                          <m:t>0</m:t>
                        </m:r>
                      </m:sub>
                    </m:sSub>
                  </m:oMath>
                </a14:m>
                <a:r>
                  <a:rPr lang="zh-CN" altLang="en-US" dirty="0">
                    <a:solidFill>
                      <a:srgbClr val="FF0000"/>
                    </a:solidFill>
                  </a:rPr>
                  <a:t>且找到的下一个边界点为</a:t>
                </a:r>
                <a14:m>
                  <m:oMath xmlns:m="http://schemas.openxmlformats.org/officeDocument/2006/math">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𝑏</m:t>
                        </m:r>
                      </m:e>
                      <m:sub>
                        <m:r>
                          <a:rPr lang="en-US" altLang="zh-CN" b="0" i="1" smtClean="0">
                            <a:solidFill>
                              <a:srgbClr val="FF0000"/>
                            </a:solidFill>
                            <a:latin typeface="Cambria Math" panose="02040503050406030204" pitchFamily="18" charset="0"/>
                          </a:rPr>
                          <m:t>1</m:t>
                        </m:r>
                      </m:sub>
                    </m:sSub>
                  </m:oMath>
                </a14:m>
                <a:r>
                  <a:rPr lang="zh-CN" altLang="en-US" dirty="0"/>
                  <a:t>。</a:t>
                </a:r>
              </a:p>
            </p:txBody>
          </p:sp>
        </mc:Choice>
        <mc:Fallback xmlns="">
          <p:sp>
            <p:nvSpPr>
              <p:cNvPr id="5" name="文本框 4"/>
              <p:cNvSpPr txBox="1">
                <a:spLocks noRot="1" noChangeAspect="1" noMove="1" noResize="1" noEditPoints="1" noAdjustHandles="1" noChangeArrowheads="1" noChangeShapeType="1" noTextEdit="1"/>
              </p:cNvSpPr>
              <p:nvPr/>
            </p:nvSpPr>
            <p:spPr>
              <a:xfrm>
                <a:off x="547097" y="1988840"/>
                <a:ext cx="7897495" cy="2467342"/>
              </a:xfrm>
              <a:prstGeom prst="rect">
                <a:avLst/>
              </a:prstGeom>
              <a:blipFill>
                <a:blip r:embed="rId4"/>
                <a:stretch>
                  <a:fillRect l="-849" t="-1728" r="-3475" b="-3210"/>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FFD9DF08-5103-4074-A03B-6013B157F947}"/>
              </a:ext>
            </a:extLst>
          </p:cNvPr>
          <p:cNvSpPr txBox="1"/>
          <p:nvPr/>
        </p:nvSpPr>
        <p:spPr>
          <a:xfrm>
            <a:off x="6674017" y="4662656"/>
            <a:ext cx="274434" cy="307777"/>
          </a:xfrm>
          <a:prstGeom prst="rect">
            <a:avLst/>
          </a:prstGeom>
          <a:noFill/>
        </p:spPr>
        <p:txBody>
          <a:bodyPr wrap="none" rtlCol="0">
            <a:spAutoFit/>
          </a:bodyPr>
          <a:lstStyle/>
          <a:p>
            <a:r>
              <a:rPr lang="en-US" altLang="zh-CN" sz="1400" dirty="0">
                <a:solidFill>
                  <a:schemeClr val="bg1">
                    <a:lumMod val="75000"/>
                  </a:schemeClr>
                </a:solidFill>
              </a:rPr>
              <a:t>1</a:t>
            </a:r>
            <a:endParaRPr lang="zh-CN" altLang="en-US" sz="1600" dirty="0">
              <a:solidFill>
                <a:schemeClr val="bg1">
                  <a:lumMod val="75000"/>
                </a:schemeClr>
              </a:solidFill>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11.3.2  </a:t>
            </a:r>
            <a:r>
              <a:rPr lang="zh-CN" altLang="en-US" dirty="0"/>
              <a:t>拓扑描绘子</a:t>
            </a:r>
            <a:r>
              <a:rPr lang="en-US" altLang="zh-CN" dirty="0"/>
              <a:t>    </a:t>
            </a:r>
            <a:endParaRPr lang="zh-CN" altLang="en-US" dirty="0"/>
          </a:p>
        </p:txBody>
      </p:sp>
      <p:pic>
        <p:nvPicPr>
          <p:cNvPr id="394242" name="图片 394241"/>
          <p:cNvPicPr>
            <a:picLocks noChangeAspect="1"/>
          </p:cNvPicPr>
          <p:nvPr/>
        </p:nvPicPr>
        <p:blipFill>
          <a:blip r:embed="rId3" cstate="print"/>
          <a:stretch>
            <a:fillRect/>
          </a:stretch>
        </p:blipFill>
        <p:spPr>
          <a:xfrm>
            <a:off x="6519228" y="1699260"/>
            <a:ext cx="1936750" cy="1549400"/>
          </a:xfrm>
          <a:prstGeom prst="rect">
            <a:avLst/>
          </a:prstGeom>
          <a:noFill/>
          <a:ln w="9525">
            <a:noFill/>
          </a:ln>
        </p:spPr>
      </p:pic>
      <p:pic>
        <p:nvPicPr>
          <p:cNvPr id="394243" name="图片 394242"/>
          <p:cNvPicPr>
            <a:picLocks noChangeAspect="1"/>
          </p:cNvPicPr>
          <p:nvPr/>
        </p:nvPicPr>
        <p:blipFill>
          <a:blip r:embed="rId4" cstate="print"/>
          <a:stretch>
            <a:fillRect/>
          </a:stretch>
        </p:blipFill>
        <p:spPr>
          <a:xfrm>
            <a:off x="6348413" y="1501775"/>
            <a:ext cx="892175" cy="452438"/>
          </a:xfrm>
          <a:prstGeom prst="rect">
            <a:avLst/>
          </a:prstGeom>
          <a:noFill/>
          <a:ln w="9525">
            <a:noFill/>
          </a:ln>
        </p:spPr>
      </p:pic>
      <p:pic>
        <p:nvPicPr>
          <p:cNvPr id="393218" name="图片 393217"/>
          <p:cNvPicPr>
            <a:picLocks noChangeAspect="1"/>
          </p:cNvPicPr>
          <p:nvPr/>
        </p:nvPicPr>
        <p:blipFill>
          <a:blip r:embed="rId5" cstate="print"/>
          <a:stretch>
            <a:fillRect/>
          </a:stretch>
        </p:blipFill>
        <p:spPr>
          <a:xfrm>
            <a:off x="6094412" y="4364355"/>
            <a:ext cx="2481263" cy="1525587"/>
          </a:xfrm>
          <a:prstGeom prst="rect">
            <a:avLst/>
          </a:prstGeom>
          <a:noFill/>
          <a:ln w="9525">
            <a:noFill/>
          </a:ln>
        </p:spPr>
      </p:pic>
      <p:pic>
        <p:nvPicPr>
          <p:cNvPr id="393219" name="图片 393218"/>
          <p:cNvPicPr>
            <a:picLocks noChangeAspect="1"/>
          </p:cNvPicPr>
          <p:nvPr/>
        </p:nvPicPr>
        <p:blipFill>
          <a:blip r:embed="rId6" cstate="print"/>
          <a:stretch>
            <a:fillRect/>
          </a:stretch>
        </p:blipFill>
        <p:spPr>
          <a:xfrm>
            <a:off x="6206807" y="3929697"/>
            <a:ext cx="960438" cy="565150"/>
          </a:xfrm>
          <a:prstGeom prst="rect">
            <a:avLst/>
          </a:prstGeom>
          <a:noFill/>
          <a:ln w="9525">
            <a:noFill/>
          </a:ln>
        </p:spPr>
      </p:pic>
      <p:sp>
        <p:nvSpPr>
          <p:cNvPr id="32771" name="Text Box 3"/>
          <p:cNvSpPr txBox="1"/>
          <p:nvPr/>
        </p:nvSpPr>
        <p:spPr>
          <a:xfrm>
            <a:off x="477520" y="1428115"/>
            <a:ext cx="5360035" cy="3719830"/>
          </a:xfrm>
          <a:prstGeom prst="rect">
            <a:avLst/>
          </a:prstGeom>
          <a:noFill/>
          <a:ln w="9525">
            <a:noFill/>
          </a:ln>
        </p:spPr>
        <p:txBody>
          <a:bodyPr/>
          <a:lstStyle/>
          <a:p>
            <a:pPr marL="457200" indent="-457200" eaLnBrk="1" hangingPunct="1">
              <a:spcAft>
                <a:spcPct val="20000"/>
              </a:spcAft>
              <a:buClr>
                <a:srgbClr val="00B0F0"/>
              </a:buClr>
              <a:buFont typeface="Wingdings" panose="05000000000000000000" pitchFamily="2" charset="2"/>
              <a:buChar char="p"/>
            </a:pPr>
            <a:r>
              <a:rPr lang="zh-CN" altLang="en-US" sz="2000" dirty="0">
                <a:latin typeface="Times New Roman" panose="02020603050405020304" charset="0"/>
              </a:rPr>
              <a:t>对一幅二值图象</a:t>
            </a:r>
            <a:r>
              <a:rPr lang="en-US" altLang="zh-CN" sz="2000" i="1" dirty="0">
                <a:latin typeface="Times New Roman" panose="02020603050405020304" charset="0"/>
              </a:rPr>
              <a:t>A</a:t>
            </a:r>
            <a:r>
              <a:rPr lang="zh-CN" altLang="en-US" sz="2000" dirty="0">
                <a:latin typeface="Times New Roman" panose="02020603050405020304" charset="0"/>
              </a:rPr>
              <a:t>，可以定义两个欧拉数</a:t>
            </a:r>
          </a:p>
          <a:p>
            <a:pPr marL="457200" indent="-457200" eaLnBrk="1" hangingPunct="1">
              <a:spcBef>
                <a:spcPct val="40000"/>
              </a:spcBef>
            </a:pPr>
            <a:r>
              <a:rPr lang="zh-CN" altLang="en-US" sz="2000" dirty="0">
                <a:latin typeface="Times New Roman" panose="02020603050405020304" charset="0"/>
              </a:rPr>
              <a:t>	</a:t>
            </a:r>
            <a:r>
              <a:rPr lang="en-US" altLang="zh-CN" sz="2000" dirty="0">
                <a:latin typeface="Times New Roman" panose="02020603050405020304" charset="0"/>
              </a:rPr>
              <a:t>(1)	4-</a:t>
            </a:r>
            <a:r>
              <a:rPr lang="zh-CN" altLang="en-US" sz="2000" dirty="0">
                <a:latin typeface="Times New Roman" panose="02020603050405020304" charset="0"/>
              </a:rPr>
              <a:t>连通欧拉数</a:t>
            </a:r>
            <a:r>
              <a:rPr lang="en-US" altLang="zh-CN" sz="2000" i="1" dirty="0">
                <a:latin typeface="Times New Roman" panose="02020603050405020304" charset="0"/>
              </a:rPr>
              <a:t>E</a:t>
            </a:r>
            <a:r>
              <a:rPr lang="en-US" altLang="zh-CN" sz="2000" baseline="-20000" dirty="0">
                <a:latin typeface="Times New Roman" panose="02020603050405020304" charset="0"/>
              </a:rPr>
              <a:t>4</a:t>
            </a:r>
            <a:r>
              <a:rPr lang="en-US" altLang="zh-CN" sz="2000" dirty="0">
                <a:latin typeface="Times New Roman" panose="02020603050405020304" charset="0"/>
              </a:rPr>
              <a:t>(</a:t>
            </a:r>
            <a:r>
              <a:rPr lang="en-US" altLang="zh-CN" sz="2000" i="1" dirty="0">
                <a:latin typeface="Times New Roman" panose="02020603050405020304" charset="0"/>
              </a:rPr>
              <a:t>A</a:t>
            </a:r>
            <a:r>
              <a:rPr lang="en-US" altLang="zh-CN" sz="2000" dirty="0">
                <a:latin typeface="Times New Roman" panose="02020603050405020304" charset="0"/>
              </a:rPr>
              <a:t>)</a:t>
            </a:r>
          </a:p>
          <a:p>
            <a:pPr marL="457200" indent="-457200" eaLnBrk="1" hangingPunct="1">
              <a:spcBef>
                <a:spcPct val="60000"/>
              </a:spcBef>
            </a:pPr>
            <a:r>
              <a:rPr lang="en-US" altLang="zh-CN" sz="2000" dirty="0">
                <a:latin typeface="Times New Roman" panose="02020603050405020304" charset="0"/>
              </a:rPr>
              <a:t>		4-</a:t>
            </a:r>
            <a:r>
              <a:rPr lang="zh-CN" altLang="en-US" sz="2000" dirty="0">
                <a:latin typeface="Times New Roman" panose="02020603050405020304" charset="0"/>
              </a:rPr>
              <a:t>连通的</a:t>
            </a:r>
            <a:r>
              <a:rPr lang="zh-CN" altLang="en-US" sz="2000" dirty="0">
                <a:solidFill>
                  <a:srgbClr val="0070C0"/>
                </a:solidFill>
                <a:latin typeface="Times New Roman" panose="02020603050405020304" charset="0"/>
              </a:rPr>
              <a:t>目标个数</a:t>
            </a:r>
            <a:r>
              <a:rPr lang="zh-CN" altLang="en-US" sz="2000" dirty="0">
                <a:latin typeface="Times New Roman" panose="02020603050405020304" charset="0"/>
              </a:rPr>
              <a:t> 减去 </a:t>
            </a:r>
            <a:r>
              <a:rPr lang="en-US" altLang="zh-CN" sz="2000" dirty="0">
                <a:solidFill>
                  <a:srgbClr val="0070C0"/>
                </a:solidFill>
                <a:latin typeface="Times New Roman" panose="02020603050405020304" charset="0"/>
              </a:rPr>
              <a:t>8-</a:t>
            </a:r>
            <a:r>
              <a:rPr lang="zh-CN" altLang="en-US" sz="2000" dirty="0">
                <a:solidFill>
                  <a:srgbClr val="0070C0"/>
                </a:solidFill>
                <a:latin typeface="Times New Roman" panose="02020603050405020304" charset="0"/>
              </a:rPr>
              <a:t>连通的孔数 </a:t>
            </a:r>
          </a:p>
          <a:p>
            <a:pPr marL="457200" indent="-457200" eaLnBrk="1" hangingPunct="1">
              <a:spcBef>
                <a:spcPct val="40000"/>
              </a:spcBef>
            </a:pPr>
            <a:endParaRPr lang="zh-CN" altLang="en-US" sz="2000" dirty="0">
              <a:latin typeface="Times New Roman" panose="02020603050405020304" charset="0"/>
            </a:endParaRPr>
          </a:p>
          <a:p>
            <a:pPr marL="457200" indent="-457200" eaLnBrk="1" hangingPunct="1">
              <a:spcBef>
                <a:spcPct val="80000"/>
              </a:spcBef>
            </a:pPr>
            <a:r>
              <a:rPr lang="zh-CN" altLang="en-US" sz="2000" dirty="0">
                <a:latin typeface="Times New Roman" panose="02020603050405020304" charset="0"/>
              </a:rPr>
              <a:t>	</a:t>
            </a:r>
            <a:r>
              <a:rPr lang="en-US" altLang="zh-CN" sz="2000" dirty="0">
                <a:latin typeface="Times New Roman" panose="02020603050405020304" charset="0"/>
              </a:rPr>
              <a:t>(2)	8-</a:t>
            </a:r>
            <a:r>
              <a:rPr lang="zh-CN" altLang="en-US" sz="2000" dirty="0">
                <a:latin typeface="Times New Roman" panose="02020603050405020304" charset="0"/>
              </a:rPr>
              <a:t>连通欧拉数</a:t>
            </a:r>
            <a:r>
              <a:rPr lang="en-US" altLang="zh-CN" sz="2000" i="1" dirty="0">
                <a:latin typeface="Times New Roman" panose="02020603050405020304" charset="0"/>
              </a:rPr>
              <a:t>E</a:t>
            </a:r>
            <a:r>
              <a:rPr lang="en-US" altLang="zh-CN" sz="2000" baseline="-20000" dirty="0">
                <a:latin typeface="Times New Roman" panose="02020603050405020304" charset="0"/>
              </a:rPr>
              <a:t>8</a:t>
            </a:r>
            <a:r>
              <a:rPr lang="en-US" altLang="zh-CN" sz="2000" dirty="0">
                <a:latin typeface="Times New Roman" panose="02020603050405020304" charset="0"/>
              </a:rPr>
              <a:t>(</a:t>
            </a:r>
            <a:r>
              <a:rPr lang="en-US" altLang="zh-CN" sz="2000" i="1" dirty="0">
                <a:latin typeface="Times New Roman" panose="02020603050405020304" charset="0"/>
              </a:rPr>
              <a:t>A</a:t>
            </a:r>
            <a:r>
              <a:rPr lang="en-US" altLang="zh-CN" sz="2000" dirty="0">
                <a:latin typeface="Times New Roman" panose="02020603050405020304" charset="0"/>
              </a:rPr>
              <a:t>)</a:t>
            </a:r>
          </a:p>
          <a:p>
            <a:pPr marL="457200" indent="-457200" eaLnBrk="1" hangingPunct="1">
              <a:spcBef>
                <a:spcPct val="40000"/>
              </a:spcBef>
            </a:pPr>
            <a:r>
              <a:rPr lang="en-US" altLang="zh-CN" sz="2000" dirty="0">
                <a:latin typeface="Times New Roman" panose="02020603050405020304" charset="0"/>
              </a:rPr>
              <a:t>		8-</a:t>
            </a:r>
            <a:r>
              <a:rPr lang="zh-CN" altLang="en-US" sz="2000" dirty="0">
                <a:latin typeface="Times New Roman" panose="02020603050405020304" charset="0"/>
              </a:rPr>
              <a:t>连通的</a:t>
            </a:r>
            <a:r>
              <a:rPr lang="zh-CN" altLang="en-US" sz="2000" dirty="0">
                <a:solidFill>
                  <a:srgbClr val="0070C0"/>
                </a:solidFill>
                <a:latin typeface="Times New Roman" panose="02020603050405020304" charset="0"/>
              </a:rPr>
              <a:t>目标个数 </a:t>
            </a:r>
            <a:r>
              <a:rPr lang="zh-CN" altLang="en-US" sz="2000" dirty="0">
                <a:latin typeface="Times New Roman" panose="02020603050405020304" charset="0"/>
              </a:rPr>
              <a:t>减去 </a:t>
            </a:r>
            <a:r>
              <a:rPr lang="en-US" altLang="zh-CN" sz="2000" dirty="0">
                <a:solidFill>
                  <a:srgbClr val="0070C0"/>
                </a:solidFill>
                <a:latin typeface="Times New Roman" panose="02020603050405020304" charset="0"/>
              </a:rPr>
              <a:t>4-</a:t>
            </a:r>
            <a:r>
              <a:rPr lang="zh-CN" altLang="en-US" sz="2000" dirty="0">
                <a:solidFill>
                  <a:srgbClr val="0070C0"/>
                </a:solidFill>
                <a:latin typeface="Times New Roman" panose="02020603050405020304" charset="0"/>
              </a:rPr>
              <a:t>连通的孔数    </a:t>
            </a:r>
          </a:p>
        </p:txBody>
      </p:sp>
      <p:graphicFrame>
        <p:nvGraphicFramePr>
          <p:cNvPr id="32772" name="Object 4"/>
          <p:cNvGraphicFramePr>
            <a:graphicFrameLocks/>
          </p:cNvGraphicFramePr>
          <p:nvPr/>
        </p:nvGraphicFramePr>
        <p:xfrm>
          <a:off x="1605915" y="2919095"/>
          <a:ext cx="2803525" cy="417513"/>
        </p:xfrm>
        <a:graphic>
          <a:graphicData uri="http://schemas.openxmlformats.org/presentationml/2006/ole">
            <mc:AlternateContent xmlns:mc="http://schemas.openxmlformats.org/markup-compatibility/2006">
              <mc:Choice xmlns:v="urn:schemas-microsoft-com:vml" Requires="v">
                <p:oleObj spid="_x0000_s47325" r:id="rId7" imgW="1282700" imgH="190500" progId="">
                  <p:embed/>
                </p:oleObj>
              </mc:Choice>
              <mc:Fallback>
                <p:oleObj r:id="rId7" imgW="1282700" imgH="190500" progId="">
                  <p:embed/>
                  <p:pic>
                    <p:nvPicPr>
                      <p:cNvPr id="0" name="Picture 2" descr="image6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5915" y="2919095"/>
                        <a:ext cx="280352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32773" name="Object 5"/>
          <p:cNvGraphicFramePr>
            <a:graphicFrameLocks/>
          </p:cNvGraphicFramePr>
          <p:nvPr/>
        </p:nvGraphicFramePr>
        <p:xfrm>
          <a:off x="1501775" y="4364355"/>
          <a:ext cx="2735263" cy="417513"/>
        </p:xfrm>
        <a:graphic>
          <a:graphicData uri="http://schemas.openxmlformats.org/presentationml/2006/ole">
            <mc:AlternateContent xmlns:mc="http://schemas.openxmlformats.org/markup-compatibility/2006">
              <mc:Choice xmlns:v="urn:schemas-microsoft-com:vml" Requires="v">
                <p:oleObj spid="_x0000_s47326" r:id="rId9" imgW="1257300" imgH="190500" progId="">
                  <p:embed/>
                </p:oleObj>
              </mc:Choice>
              <mc:Fallback>
                <p:oleObj r:id="rId9" imgW="1257300" imgH="190500" progId="">
                  <p:embed/>
                  <p:pic>
                    <p:nvPicPr>
                      <p:cNvPr id="0" name="Picture 1" descr="image61"/>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01775" y="4364355"/>
                        <a:ext cx="273526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11.3.2  </a:t>
            </a:r>
            <a:r>
              <a:rPr lang="zh-CN" altLang="en-US" dirty="0"/>
              <a:t>拓扑描绘子</a:t>
            </a:r>
            <a:r>
              <a:rPr lang="en-US" altLang="zh-CN" dirty="0"/>
              <a:t>    </a:t>
            </a:r>
            <a:endParaRPr lang="zh-CN" altLang="en-US" dirty="0"/>
          </a:p>
        </p:txBody>
      </p:sp>
      <p:sp>
        <p:nvSpPr>
          <p:cNvPr id="34819" name="Text Box 3"/>
          <p:cNvSpPr txBox="1"/>
          <p:nvPr/>
        </p:nvSpPr>
        <p:spPr>
          <a:xfrm>
            <a:off x="585788" y="1312863"/>
            <a:ext cx="7989887" cy="4822825"/>
          </a:xfrm>
          <a:prstGeom prst="rect">
            <a:avLst/>
          </a:prstGeom>
          <a:noFill/>
          <a:ln w="9525">
            <a:noFill/>
          </a:ln>
        </p:spPr>
        <p:txBody>
          <a:bodyPr/>
          <a:lstStyle/>
          <a:p>
            <a:pPr marL="457200" indent="-457200" eaLnBrk="1" hangingPunct="1">
              <a:buClr>
                <a:srgbClr val="00B0F0"/>
              </a:buClr>
              <a:buFont typeface="Wingdings" panose="05000000000000000000" pitchFamily="2" charset="2"/>
              <a:buChar char="p"/>
            </a:pPr>
            <a:r>
              <a:rPr lang="zh-CN" altLang="en-US" sz="2400" dirty="0">
                <a:latin typeface="Times New Roman" panose="02020603050405020304" charset="0"/>
              </a:rPr>
              <a:t>多边形网</a:t>
            </a:r>
          </a:p>
          <a:p>
            <a:pPr marL="457200" indent="-457200" eaLnBrk="1" hangingPunct="1">
              <a:spcBef>
                <a:spcPct val="40000"/>
              </a:spcBef>
            </a:pPr>
            <a:r>
              <a:rPr lang="zh-CN" altLang="en-US" sz="2400" dirty="0">
                <a:latin typeface="Times New Roman" panose="02020603050405020304" charset="0"/>
              </a:rPr>
              <a:t>		全由直线段（包围）构成的区域集合 </a:t>
            </a:r>
          </a:p>
          <a:p>
            <a:pPr marL="457200" indent="-457200" eaLnBrk="1" hangingPunct="1">
              <a:spcBef>
                <a:spcPct val="50000"/>
              </a:spcBef>
              <a:buClr>
                <a:srgbClr val="00B0F0"/>
              </a:buClr>
              <a:buFont typeface="Wingdings" panose="05000000000000000000" pitchFamily="2" charset="2"/>
              <a:buChar char="p"/>
            </a:pPr>
            <a:r>
              <a:rPr lang="zh-CN" altLang="en-US" sz="2400" dirty="0">
                <a:latin typeface="Times New Roman" panose="02020603050405020304" charset="0"/>
              </a:rPr>
              <a:t>欧拉公式 </a:t>
            </a:r>
          </a:p>
          <a:p>
            <a:pPr marL="457200" indent="-457200" eaLnBrk="1" hangingPunct="1">
              <a:spcBef>
                <a:spcPct val="20000"/>
              </a:spcBef>
            </a:pPr>
            <a:endParaRPr lang="zh-CN" altLang="en-US" sz="2400" dirty="0">
              <a:latin typeface="Times New Roman" panose="02020603050405020304" charset="0"/>
            </a:endParaRPr>
          </a:p>
          <a:p>
            <a:pPr marL="457200" indent="-457200" eaLnBrk="1" hangingPunct="1">
              <a:spcBef>
                <a:spcPct val="40000"/>
              </a:spcBef>
            </a:pPr>
            <a:r>
              <a:rPr lang="zh-CN" altLang="en-US" sz="2400" i="1" dirty="0">
                <a:latin typeface="Times New Roman" panose="02020603050405020304" charset="0"/>
              </a:rPr>
              <a:t> </a:t>
            </a:r>
            <a:r>
              <a:rPr lang="en-US" altLang="zh-CN" sz="2400" i="1" dirty="0">
                <a:latin typeface="Times New Roman" panose="02020603050405020304" charset="0"/>
              </a:rPr>
              <a:t>V</a:t>
            </a:r>
            <a:r>
              <a:rPr lang="zh-CN" altLang="en-US" sz="2400" dirty="0">
                <a:latin typeface="Times New Roman" panose="02020603050405020304" charset="0"/>
              </a:rPr>
              <a:t>：顶点数</a:t>
            </a:r>
          </a:p>
          <a:p>
            <a:pPr marL="457200" indent="-457200" eaLnBrk="1" hangingPunct="1">
              <a:spcBef>
                <a:spcPct val="40000"/>
              </a:spcBef>
            </a:pPr>
            <a:r>
              <a:rPr lang="zh-CN" altLang="en-US" sz="2400" i="1" dirty="0">
                <a:latin typeface="Times New Roman" panose="02020603050405020304" charset="0"/>
              </a:rPr>
              <a:t> </a:t>
            </a:r>
            <a:r>
              <a:rPr lang="en-US" altLang="zh-CN" sz="2400" i="1" dirty="0">
                <a:latin typeface="Times New Roman" panose="02020603050405020304" charset="0"/>
              </a:rPr>
              <a:t>Q</a:t>
            </a:r>
            <a:r>
              <a:rPr lang="zh-CN" altLang="en-US" sz="2400" dirty="0">
                <a:latin typeface="Times New Roman" panose="02020603050405020304" charset="0"/>
              </a:rPr>
              <a:t>：边线数</a:t>
            </a:r>
          </a:p>
          <a:p>
            <a:pPr marL="457200" indent="-457200" eaLnBrk="1" hangingPunct="1">
              <a:spcBef>
                <a:spcPct val="40000"/>
              </a:spcBef>
            </a:pPr>
            <a:r>
              <a:rPr lang="zh-CN" altLang="en-US" sz="2400" i="1" dirty="0">
                <a:latin typeface="Times New Roman" panose="02020603050405020304" charset="0"/>
              </a:rPr>
              <a:t> </a:t>
            </a:r>
            <a:r>
              <a:rPr lang="en-US" altLang="zh-CN" sz="2400" i="1" dirty="0">
                <a:latin typeface="Times New Roman" panose="02020603050405020304" charset="0"/>
              </a:rPr>
              <a:t>F</a:t>
            </a:r>
            <a:r>
              <a:rPr lang="zh-CN" altLang="en-US" sz="2400" dirty="0">
                <a:latin typeface="Times New Roman" panose="02020603050405020304" charset="0"/>
              </a:rPr>
              <a:t>：面数</a:t>
            </a:r>
            <a:r>
              <a:rPr lang="zh-CN" altLang="en-US" sz="2800" dirty="0">
                <a:latin typeface="Times New Roman" panose="02020603050405020304" charset="0"/>
              </a:rPr>
              <a:t> </a:t>
            </a:r>
          </a:p>
        </p:txBody>
      </p:sp>
      <p:graphicFrame>
        <p:nvGraphicFramePr>
          <p:cNvPr id="34820" name="Object 4"/>
          <p:cNvGraphicFramePr>
            <a:graphicFrameLocks/>
          </p:cNvGraphicFramePr>
          <p:nvPr>
            <p:extLst>
              <p:ext uri="{D42A27DB-BD31-4B8C-83A1-F6EECF244321}">
                <p14:modId xmlns:p14="http://schemas.microsoft.com/office/powerpoint/2010/main" val="3299993400"/>
              </p:ext>
            </p:extLst>
          </p:nvPr>
        </p:nvGraphicFramePr>
        <p:xfrm>
          <a:off x="2627784" y="2852936"/>
          <a:ext cx="2952000" cy="402684"/>
        </p:xfrm>
        <a:graphic>
          <a:graphicData uri="http://schemas.openxmlformats.org/presentationml/2006/ole">
            <mc:AlternateContent xmlns:mc="http://schemas.openxmlformats.org/markup-compatibility/2006">
              <mc:Choice xmlns:v="urn:schemas-microsoft-com:vml" Requires="v">
                <p:oleObj spid="_x0000_s48347" r:id="rId3" imgW="1434960" imgH="203040" progId="">
                  <p:embed/>
                </p:oleObj>
              </mc:Choice>
              <mc:Fallback>
                <p:oleObj r:id="rId3" imgW="1434960" imgH="203040" progId="">
                  <p:embed/>
                  <p:pic>
                    <p:nvPicPr>
                      <p:cNvPr id="0" name="Picture 2" descr="image6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2852936"/>
                        <a:ext cx="2952000" cy="402684"/>
                      </a:xfrm>
                      <a:prstGeom prst="rect">
                        <a:avLst/>
                      </a:prstGeom>
                      <a:noFill/>
                      <a:ln>
                        <a:noFill/>
                      </a:ln>
                    </p:spPr>
                  </p:pic>
                </p:oleObj>
              </mc:Fallback>
            </mc:AlternateContent>
          </a:graphicData>
        </a:graphic>
      </p:graphicFrame>
      <p:graphicFrame>
        <p:nvGraphicFramePr>
          <p:cNvPr id="34821" name="Object 5"/>
          <p:cNvGraphicFramePr>
            <a:graphicFrameLocks/>
          </p:cNvGraphicFramePr>
          <p:nvPr>
            <p:extLst>
              <p:ext uri="{D42A27DB-BD31-4B8C-83A1-F6EECF244321}">
                <p14:modId xmlns:p14="http://schemas.microsoft.com/office/powerpoint/2010/main" val="625046964"/>
              </p:ext>
            </p:extLst>
          </p:nvPr>
        </p:nvGraphicFramePr>
        <p:xfrm>
          <a:off x="3203848" y="3861048"/>
          <a:ext cx="5112568" cy="2121099"/>
        </p:xfrm>
        <a:graphic>
          <a:graphicData uri="http://schemas.openxmlformats.org/presentationml/2006/ole">
            <mc:AlternateContent xmlns:mc="http://schemas.openxmlformats.org/markup-compatibility/2006">
              <mc:Choice xmlns:v="urn:schemas-microsoft-com:vml" Requires="v">
                <p:oleObj spid="_x0000_s48348" r:id="rId5" imgW="2678113" imgH="1092200" progId="">
                  <p:embed/>
                </p:oleObj>
              </mc:Choice>
              <mc:Fallback>
                <p:oleObj r:id="rId5" imgW="2678113" imgH="1092200" progId="">
                  <p:embed/>
                  <p:pic>
                    <p:nvPicPr>
                      <p:cNvPr id="0" name="Picture 1" descr="image6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848" y="3861048"/>
                        <a:ext cx="5112568" cy="2121099"/>
                      </a:xfrm>
                      <a:prstGeom prst="rect">
                        <a:avLst/>
                      </a:prstGeom>
                      <a:noFill/>
                      <a:ln>
                        <a:noFill/>
                      </a:ln>
                    </p:spPr>
                  </p:pic>
                </p:oleObj>
              </mc:Fallback>
            </mc:AlternateContent>
          </a:graphicData>
        </a:graphic>
      </p:graphicFrame>
      <p:sp>
        <p:nvSpPr>
          <p:cNvPr id="34822" name="Text Box 6"/>
          <p:cNvSpPr txBox="1"/>
          <p:nvPr/>
        </p:nvSpPr>
        <p:spPr>
          <a:xfrm>
            <a:off x="3563888" y="6247539"/>
            <a:ext cx="4392488" cy="369332"/>
          </a:xfrm>
          <a:prstGeom prst="rect">
            <a:avLst/>
          </a:prstGeom>
          <a:noFill/>
          <a:ln w="9525">
            <a:noFill/>
          </a:ln>
        </p:spPr>
        <p:txBody>
          <a:bodyPr wrap="square">
            <a:spAutoFit/>
          </a:bodyPr>
          <a:lstStyle/>
          <a:p>
            <a:pPr eaLnBrk="1" hangingPunct="1">
              <a:spcBef>
                <a:spcPct val="50000"/>
              </a:spcBef>
            </a:pPr>
            <a:r>
              <a:rPr lang="en-US" altLang="zh-CN" dirty="0">
                <a:latin typeface="Times New Roman" panose="02020603050405020304" charset="0"/>
              </a:rPr>
              <a:t>V = 26, Q = 35, F = 7, C = 1, H = 3, E = -2</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11.3.2  </a:t>
            </a:r>
            <a:r>
              <a:rPr lang="zh-CN" altLang="en-US" dirty="0"/>
              <a:t>拓扑描绘子</a:t>
            </a:r>
            <a:r>
              <a:rPr lang="en-US" altLang="zh-CN" dirty="0"/>
              <a:t>    </a:t>
            </a:r>
            <a:endParaRPr lang="zh-CN" altLang="en-US" dirty="0"/>
          </a:p>
        </p:txBody>
      </p:sp>
      <p:pic>
        <p:nvPicPr>
          <p:cNvPr id="35843" name="Picture 3"/>
          <p:cNvPicPr>
            <a:picLocks noChangeAspect="1"/>
          </p:cNvPicPr>
          <p:nvPr/>
        </p:nvPicPr>
        <p:blipFill>
          <a:blip r:embed="rId3" cstate="print"/>
          <a:srcRect b="20288"/>
          <a:stretch>
            <a:fillRect/>
          </a:stretch>
        </p:blipFill>
        <p:spPr>
          <a:xfrm>
            <a:off x="2310761" y="1664168"/>
            <a:ext cx="4281487" cy="1584325"/>
          </a:xfrm>
          <a:prstGeom prst="rect">
            <a:avLst/>
          </a:prstGeom>
          <a:noFill/>
          <a:ln w="9525">
            <a:noFill/>
          </a:ln>
        </p:spPr>
      </p:pic>
      <p:sp>
        <p:nvSpPr>
          <p:cNvPr id="35845" name="Text Box 5"/>
          <p:cNvSpPr txBox="1"/>
          <p:nvPr/>
        </p:nvSpPr>
        <p:spPr>
          <a:xfrm>
            <a:off x="2453636" y="3291356"/>
            <a:ext cx="4121150" cy="366712"/>
          </a:xfrm>
          <a:prstGeom prst="rect">
            <a:avLst/>
          </a:prstGeom>
          <a:noFill/>
          <a:ln w="9525">
            <a:noFill/>
          </a:ln>
        </p:spPr>
        <p:txBody>
          <a:bodyPr wrap="none">
            <a:spAutoFit/>
          </a:bodyPr>
          <a:lstStyle/>
          <a:p>
            <a:pPr eaLnBrk="1" hangingPunct="1"/>
            <a:r>
              <a:rPr lang="en-US" altLang="zh-CN" sz="1800" dirty="0">
                <a:latin typeface="Arial" panose="020B0604020202020204" pitchFamily="34" charset="0"/>
              </a:rPr>
              <a:t>Euler number are 0 and -1 respectively</a:t>
            </a:r>
          </a:p>
        </p:txBody>
      </p:sp>
      <p:graphicFrame>
        <p:nvGraphicFramePr>
          <p:cNvPr id="35847" name="Object 4"/>
          <p:cNvGraphicFramePr>
            <a:graphicFrameLocks/>
          </p:cNvGraphicFramePr>
          <p:nvPr>
            <p:extLst>
              <p:ext uri="{D42A27DB-BD31-4B8C-83A1-F6EECF244321}">
                <p14:modId xmlns:p14="http://schemas.microsoft.com/office/powerpoint/2010/main" val="2819913734"/>
              </p:ext>
            </p:extLst>
          </p:nvPr>
        </p:nvGraphicFramePr>
        <p:xfrm>
          <a:off x="1259632" y="4761633"/>
          <a:ext cx="3154566" cy="425197"/>
        </p:xfrm>
        <a:graphic>
          <a:graphicData uri="http://schemas.openxmlformats.org/presentationml/2006/ole">
            <mc:AlternateContent xmlns:mc="http://schemas.openxmlformats.org/markup-compatibility/2006">
              <mc:Choice xmlns:v="urn:schemas-microsoft-com:vml" Requires="v">
                <p:oleObj spid="_x0000_s50286" r:id="rId4" imgW="1434960" imgH="203040" progId="">
                  <p:embed/>
                </p:oleObj>
              </mc:Choice>
              <mc:Fallback>
                <p:oleObj r:id="rId4" imgW="1434960" imgH="203040" progId="">
                  <p:embed/>
                  <p:pic>
                    <p:nvPicPr>
                      <p:cNvPr id="0" name="Picture 1" descr="image6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4761633"/>
                        <a:ext cx="3154566" cy="425197"/>
                      </a:xfrm>
                      <a:prstGeom prst="rect">
                        <a:avLst/>
                      </a:prstGeom>
                      <a:noFill/>
                      <a:ln>
                        <a:noFill/>
                      </a:ln>
                    </p:spPr>
                  </p:pic>
                </p:oleObj>
              </mc:Fallback>
            </mc:AlternateContent>
          </a:graphicData>
        </a:graphic>
      </p:graphicFrame>
      <p:pic>
        <p:nvPicPr>
          <p:cNvPr id="35844" name="Picture 4"/>
          <p:cNvPicPr>
            <a:picLocks noChangeAspect="1"/>
          </p:cNvPicPr>
          <p:nvPr/>
        </p:nvPicPr>
        <p:blipFill>
          <a:blip r:embed="rId6" cstate="print"/>
          <a:srcRect b="12723"/>
          <a:stretch>
            <a:fillRect/>
          </a:stretch>
        </p:blipFill>
        <p:spPr>
          <a:xfrm>
            <a:off x="4414198" y="4180954"/>
            <a:ext cx="4356100" cy="1938337"/>
          </a:xfrm>
          <a:prstGeom prst="rect">
            <a:avLst/>
          </a:prstGeom>
          <a:noFill/>
          <a:ln w="9525">
            <a:noFill/>
          </a:ln>
        </p:spPr>
      </p:pic>
      <p:sp>
        <p:nvSpPr>
          <p:cNvPr id="35846" name="Text Box 6"/>
          <p:cNvSpPr txBox="1"/>
          <p:nvPr/>
        </p:nvSpPr>
        <p:spPr>
          <a:xfrm>
            <a:off x="2915816" y="6187554"/>
            <a:ext cx="5139690" cy="368300"/>
          </a:xfrm>
          <a:prstGeom prst="rect">
            <a:avLst/>
          </a:prstGeom>
          <a:noFill/>
          <a:ln w="9525">
            <a:noFill/>
          </a:ln>
        </p:spPr>
        <p:txBody>
          <a:bodyPr wrap="square">
            <a:spAutoFit/>
          </a:bodyPr>
          <a:lstStyle/>
          <a:p>
            <a:pPr eaLnBrk="1" hangingPunct="1">
              <a:spcBef>
                <a:spcPct val="50000"/>
              </a:spcBef>
            </a:pPr>
            <a:r>
              <a:rPr lang="en-US" altLang="zh-CN" dirty="0">
                <a:latin typeface="Times New Roman" panose="02020603050405020304" charset="0"/>
              </a:rPr>
              <a:t>V = 7, Q = 11, F = 2, C = 1, H = 3, E = -2</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11.3.3  </a:t>
            </a:r>
            <a:r>
              <a:rPr lang="zh-CN" altLang="en-US" dirty="0"/>
              <a:t>纹理</a:t>
            </a:r>
            <a:r>
              <a:rPr lang="en-US" altLang="zh-CN" dirty="0"/>
              <a:t>    </a:t>
            </a:r>
            <a:endParaRPr lang="zh-CN" altLang="en-US" dirty="0"/>
          </a:p>
        </p:txBody>
      </p:sp>
      <p:sp>
        <p:nvSpPr>
          <p:cNvPr id="3" name="内容占位符 2"/>
          <p:cNvSpPr>
            <a:spLocks noGrp="1"/>
          </p:cNvSpPr>
          <p:nvPr>
            <p:ph idx="1"/>
          </p:nvPr>
        </p:nvSpPr>
        <p:spPr>
          <a:xfrm>
            <a:off x="566738" y="1341438"/>
            <a:ext cx="8109718" cy="4967287"/>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r>
              <a:rPr kumimoji="0" lang="zh-CN" altLang="en-US" b="1" i="0" u="none" strike="noStrike" kern="0" cap="none" spc="0" normalizeH="0" baseline="0" noProof="0" dirty="0">
                <a:ln>
                  <a:noFill/>
                </a:ln>
                <a:solidFill>
                  <a:srgbClr val="000000"/>
                </a:solidFill>
                <a:effectLst/>
                <a:uLnTx/>
                <a:uFillTx/>
                <a:latin typeface="+mn-ea"/>
                <a:cs typeface="+mn-cs"/>
              </a:rPr>
              <a:t>什么是纹理</a:t>
            </a:r>
            <a:endParaRPr kumimoji="0" lang="zh-CN" altLang="en-US" sz="2000" b="1" i="0" u="none" strike="noStrike" kern="0" cap="none" spc="0" normalizeH="0" baseline="0" noProof="0" dirty="0">
              <a:ln>
                <a:noFill/>
              </a:ln>
              <a:solidFill>
                <a:srgbClr val="000000"/>
              </a:solidFill>
              <a:effectLst/>
              <a:uLnTx/>
              <a:uFillTx/>
              <a:latin typeface="+mn-ea"/>
              <a:cs typeface="+mn-cs"/>
            </a:endParaRPr>
          </a:p>
          <a:p>
            <a:pPr marL="0" marR="0" lvl="0" indent="0" algn="l" defTabSz="914400" rtl="0" eaLnBrk="0" fontAlgn="base" latinLnBrk="0" hangingPunct="0">
              <a:lnSpc>
                <a:spcPct val="120000"/>
              </a:lnSpc>
              <a:spcBef>
                <a:spcPct val="30000"/>
              </a:spcBef>
              <a:spcAft>
                <a:spcPct val="0"/>
              </a:spcAft>
              <a:buClrTx/>
              <a:buSzTx/>
              <a:buFont typeface="Wingdings" panose="05000000000000000000" pitchFamily="2" charset="2"/>
              <a:buChar char="l"/>
              <a:defRPr/>
            </a:pPr>
            <a:r>
              <a:rPr kumimoji="0" lang="zh-CN" altLang="en-US" sz="2000" b="0" i="0" u="none" strike="noStrike" kern="0" cap="none" spc="0" normalizeH="0" baseline="0" noProof="0" dirty="0">
                <a:ln>
                  <a:noFill/>
                </a:ln>
                <a:solidFill>
                  <a:srgbClr val="000000"/>
                </a:solidFill>
                <a:effectLst/>
                <a:uLnTx/>
                <a:uFillTx/>
                <a:latin typeface="+mn-ea"/>
                <a:cs typeface="+mn-cs"/>
              </a:rPr>
              <a:t> 纹理与</a:t>
            </a:r>
            <a:r>
              <a:rPr kumimoji="0" lang="zh-CN" altLang="en-US" sz="2000" b="0" i="0" u="none" strike="noStrike" kern="0" cap="none" spc="0" normalizeH="0" baseline="0" noProof="0" dirty="0">
                <a:ln>
                  <a:noFill/>
                </a:ln>
                <a:solidFill>
                  <a:srgbClr val="FF0000"/>
                </a:solidFill>
                <a:effectLst/>
                <a:uLnTx/>
                <a:uFillTx/>
                <a:latin typeface="+mn-ea"/>
                <a:cs typeface="+mn-cs"/>
              </a:rPr>
              <a:t>尺度</a:t>
            </a:r>
            <a:r>
              <a:rPr kumimoji="0" lang="zh-CN" altLang="en-US" sz="2000" b="0" i="0" u="none" strike="noStrike" kern="0" cap="none" spc="0" normalizeH="0" baseline="0" noProof="0" dirty="0">
                <a:ln>
                  <a:noFill/>
                </a:ln>
                <a:solidFill>
                  <a:srgbClr val="000000"/>
                </a:solidFill>
                <a:effectLst/>
                <a:uLnTx/>
                <a:uFillTx/>
                <a:latin typeface="+mn-ea"/>
                <a:cs typeface="+mn-cs"/>
              </a:rPr>
              <a:t>有密切联系</a:t>
            </a:r>
            <a:r>
              <a:rPr kumimoji="0" lang="zh-CN" altLang="en-US" sz="2000" b="1" i="0" u="none" strike="noStrike" kern="0" cap="none" spc="0" normalizeH="0" baseline="0" noProof="0" dirty="0">
                <a:ln>
                  <a:noFill/>
                </a:ln>
                <a:solidFill>
                  <a:srgbClr val="000000"/>
                </a:solidFill>
                <a:effectLst/>
                <a:uLnTx/>
                <a:uFillTx/>
                <a:latin typeface="+mn-ea"/>
                <a:cs typeface="+mn-cs"/>
              </a:rPr>
              <a:t>。</a:t>
            </a:r>
            <a:r>
              <a:rPr kumimoji="0" lang="zh-CN" altLang="en-US" sz="2000" b="0" i="0" u="none" strike="noStrike" kern="0" cap="none" spc="0" normalizeH="0" baseline="0" noProof="0" dirty="0">
                <a:ln>
                  <a:noFill/>
                </a:ln>
                <a:solidFill>
                  <a:srgbClr val="000000"/>
                </a:solidFill>
                <a:effectLst/>
                <a:uLnTx/>
                <a:uFillTx/>
                <a:latin typeface="+mn-ea"/>
                <a:cs typeface="+mn-cs"/>
              </a:rPr>
              <a:t>任何物体的表面，如果一直放大下去进行观察的话一定会显现出纹理</a:t>
            </a:r>
            <a:r>
              <a:rPr kumimoji="0" lang="zh-CN" altLang="en-US" sz="2000" b="1" i="0" u="none" strike="noStrike" kern="0" cap="none" spc="0" normalizeH="0" baseline="0" noProof="0" dirty="0">
                <a:ln>
                  <a:noFill/>
                </a:ln>
                <a:solidFill>
                  <a:srgbClr val="000000"/>
                </a:solidFill>
                <a:effectLst/>
                <a:uLnTx/>
                <a:uFillTx/>
                <a:latin typeface="+mn-ea"/>
                <a:cs typeface="+mn-cs"/>
              </a:rPr>
              <a:t> 。</a:t>
            </a:r>
            <a:endParaRPr kumimoji="0" lang="zh-CN" altLang="en-US" sz="2000" b="0" i="0" u="none" strike="noStrike" kern="0" cap="none" spc="0" normalizeH="0" baseline="0" noProof="0" dirty="0">
              <a:ln>
                <a:noFill/>
              </a:ln>
              <a:solidFill>
                <a:srgbClr val="000000"/>
              </a:solidFill>
              <a:effectLst/>
              <a:uLnTx/>
              <a:uFillTx/>
              <a:latin typeface="+mn-ea"/>
              <a:cs typeface="+mn-cs"/>
            </a:endParaRPr>
          </a:p>
          <a:p>
            <a:pPr marL="0" marR="0" lvl="0" indent="0" algn="l" defTabSz="914400" rtl="0" eaLnBrk="0" fontAlgn="base" latinLnBrk="0" hangingPunct="0">
              <a:lnSpc>
                <a:spcPct val="120000"/>
              </a:lnSpc>
              <a:spcBef>
                <a:spcPct val="30000"/>
              </a:spcBef>
              <a:spcAft>
                <a:spcPct val="0"/>
              </a:spcAft>
              <a:buClrTx/>
              <a:buSzTx/>
              <a:buFont typeface="Wingdings" panose="05000000000000000000" pitchFamily="2" charset="2"/>
              <a:buChar char="l"/>
              <a:defRPr/>
            </a:pPr>
            <a:r>
              <a:rPr kumimoji="0" lang="zh-CN" altLang="en-US" sz="2000" b="0" i="0" u="none" strike="noStrike" kern="0" cap="none" spc="0" normalizeH="0" baseline="0" noProof="0" dirty="0">
                <a:ln>
                  <a:noFill/>
                </a:ln>
                <a:solidFill>
                  <a:srgbClr val="000000"/>
                </a:solidFill>
                <a:effectLst/>
                <a:uLnTx/>
                <a:uFillTx/>
                <a:latin typeface="+mn-ea"/>
                <a:cs typeface="+mn-cs"/>
              </a:rPr>
              <a:t> 纹理具有</a:t>
            </a:r>
            <a:r>
              <a:rPr kumimoji="0" lang="zh-CN" altLang="en-US" sz="2000" b="0" i="0" u="none" strike="noStrike" kern="0" cap="none" spc="0" normalizeH="0" baseline="0" noProof="0" dirty="0">
                <a:ln>
                  <a:noFill/>
                </a:ln>
                <a:solidFill>
                  <a:srgbClr val="FF0000"/>
                </a:solidFill>
                <a:effectLst/>
                <a:uLnTx/>
                <a:uFillTx/>
                <a:latin typeface="+mn-ea"/>
                <a:cs typeface="+mn-cs"/>
              </a:rPr>
              <a:t>区域性质</a:t>
            </a:r>
            <a:r>
              <a:rPr kumimoji="0" lang="zh-CN" altLang="en-US" sz="2000" b="0" i="0" u="none" strike="noStrike" kern="0" cap="none" spc="0" normalizeH="0" baseline="0" noProof="0" dirty="0">
                <a:ln>
                  <a:noFill/>
                </a:ln>
                <a:solidFill>
                  <a:srgbClr val="000000"/>
                </a:solidFill>
                <a:effectLst/>
                <a:uLnTx/>
                <a:uFillTx/>
                <a:latin typeface="+mn-ea"/>
                <a:cs typeface="+mn-cs"/>
              </a:rPr>
              <a:t>的特点。对单个象素来说讨论纹理是没有意义的。纹理可用来辨识图象中的不同区域。</a:t>
            </a:r>
            <a:r>
              <a:rPr kumimoji="0" lang="zh-CN" altLang="en-US" b="1" i="0" u="none" strike="noStrike" kern="0" cap="none" spc="0" normalizeH="0" baseline="0" noProof="0" dirty="0">
                <a:ln>
                  <a:noFill/>
                </a:ln>
                <a:solidFill>
                  <a:srgbClr val="000000"/>
                </a:solidFill>
                <a:effectLst/>
                <a:uLnTx/>
                <a:uFillTx/>
                <a:latin typeface="+mn-ea"/>
                <a:cs typeface="+mn-cs"/>
              </a:rPr>
              <a:t>   </a:t>
            </a:r>
            <a:endParaRPr kumimoji="0" lang="zh-CN" altLang="en-US" sz="2800" b="1" i="0" u="none" strike="noStrike" kern="0" cap="none" spc="0" normalizeH="0" baseline="0" noProof="0" dirty="0">
              <a:ln>
                <a:noFill/>
              </a:ln>
              <a:solidFill>
                <a:srgbClr val="000000"/>
              </a:solidFill>
              <a:effectLst/>
              <a:uLnTx/>
              <a:uFillTx/>
              <a:latin typeface="+mn-ea"/>
              <a:cs typeface="+mn-cs"/>
            </a:endParaRPr>
          </a:p>
          <a:p>
            <a:pPr marL="0" marR="0" lvl="0" indent="0" algn="l" defTabSz="914400" rtl="0" eaLnBrk="1" fontAlgn="base" latinLnBrk="0" hangingPunct="1">
              <a:lnSpc>
                <a:spcPct val="100000"/>
              </a:lnSpc>
              <a:spcBef>
                <a:spcPct val="20000"/>
              </a:spcBef>
              <a:spcAft>
                <a:spcPct val="0"/>
              </a:spcAft>
              <a:buClr>
                <a:srgbClr val="3399FF"/>
              </a:buClr>
              <a:buSzTx/>
              <a:buFont typeface="Wingdings" panose="05000000000000000000" pitchFamily="2" charset="2"/>
              <a:buNone/>
              <a:defRPr/>
            </a:pPr>
            <a:endParaRPr kumimoji="1" lang="zh-CN" altLang="en-US" sz="2400" b="0" i="0" u="none" strike="noStrike" kern="0" cap="none" spc="0" normalizeH="0" baseline="0" noProof="0" dirty="0">
              <a:ln>
                <a:noFill/>
              </a:ln>
              <a:solidFill>
                <a:schemeClr val="tx1"/>
              </a:solidFill>
              <a:effectLst/>
              <a:uLnTx/>
              <a:uFillTx/>
              <a:latin typeface="+mn-lt"/>
              <a:ea typeface="+mn-ea"/>
              <a:cs typeface="+mn-cs"/>
            </a:endParaRPr>
          </a:p>
        </p:txBody>
      </p:sp>
      <p:pic>
        <p:nvPicPr>
          <p:cNvPr id="13315" name="Picture 3" descr="WOD24013"/>
          <p:cNvPicPr>
            <a:picLocks noChangeAspect="1"/>
          </p:cNvPicPr>
          <p:nvPr/>
        </p:nvPicPr>
        <p:blipFill>
          <a:blip r:embed="rId2" cstate="print"/>
          <a:stretch>
            <a:fillRect/>
          </a:stretch>
        </p:blipFill>
        <p:spPr>
          <a:xfrm>
            <a:off x="2678430" y="3844925"/>
            <a:ext cx="1751965" cy="1842770"/>
          </a:xfrm>
          <a:prstGeom prst="rect">
            <a:avLst/>
          </a:prstGeom>
          <a:noFill/>
          <a:ln w="9525">
            <a:noFill/>
          </a:ln>
        </p:spPr>
      </p:pic>
      <p:pic>
        <p:nvPicPr>
          <p:cNvPr id="13319" name="Picture 7" descr="Leaves"/>
          <p:cNvPicPr>
            <a:picLocks noChangeAspect="1"/>
          </p:cNvPicPr>
          <p:nvPr/>
        </p:nvPicPr>
        <p:blipFill>
          <a:blip r:embed="rId3" cstate="print"/>
          <a:stretch>
            <a:fillRect/>
          </a:stretch>
        </p:blipFill>
        <p:spPr>
          <a:xfrm>
            <a:off x="698500" y="3844925"/>
            <a:ext cx="1842770" cy="1842770"/>
          </a:xfrm>
          <a:prstGeom prst="rect">
            <a:avLst/>
          </a:prstGeom>
          <a:noFill/>
          <a:ln w="9525">
            <a:noFill/>
          </a:ln>
        </p:spPr>
      </p:pic>
      <p:pic>
        <p:nvPicPr>
          <p:cNvPr id="13320" name="Picture 8" descr="Food"/>
          <p:cNvPicPr>
            <a:picLocks noChangeAspect="1"/>
          </p:cNvPicPr>
          <p:nvPr/>
        </p:nvPicPr>
        <p:blipFill>
          <a:blip r:embed="rId4" cstate="print"/>
          <a:stretch>
            <a:fillRect/>
          </a:stretch>
        </p:blipFill>
        <p:spPr>
          <a:xfrm>
            <a:off x="4609465" y="3844925"/>
            <a:ext cx="1767840" cy="1842770"/>
          </a:xfrm>
          <a:prstGeom prst="rect">
            <a:avLst/>
          </a:prstGeom>
          <a:noFill/>
          <a:ln w="9525">
            <a:noFill/>
          </a:ln>
        </p:spPr>
      </p:pic>
      <p:pic>
        <p:nvPicPr>
          <p:cNvPr id="13318" name="Picture 6" descr="Flowers"/>
          <p:cNvPicPr>
            <a:picLocks noChangeAspect="1"/>
          </p:cNvPicPr>
          <p:nvPr/>
        </p:nvPicPr>
        <p:blipFill>
          <a:blip r:embed="rId5" cstate="print"/>
          <a:stretch>
            <a:fillRect/>
          </a:stretch>
        </p:blipFill>
        <p:spPr>
          <a:xfrm>
            <a:off x="6527165" y="3844925"/>
            <a:ext cx="1802765" cy="1842770"/>
          </a:xfrm>
          <a:prstGeom prst="rect">
            <a:avLst/>
          </a:prstGeom>
          <a:noFill/>
          <a:ln w="9525">
            <a:noFill/>
          </a:ln>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11.3.3  </a:t>
            </a:r>
            <a:r>
              <a:rPr lang="zh-CN" altLang="en-US" dirty="0"/>
              <a:t>纹理</a:t>
            </a:r>
            <a:r>
              <a:rPr lang="en-US" altLang="zh-CN" dirty="0"/>
              <a:t>    </a:t>
            </a:r>
            <a:endParaRPr lang="zh-CN" altLang="en-US" dirty="0"/>
          </a:p>
        </p:txBody>
      </p:sp>
      <p:sp>
        <p:nvSpPr>
          <p:cNvPr id="4" name="内容占位符 3"/>
          <p:cNvSpPr>
            <a:spLocks noGrp="1"/>
          </p:cNvSpPr>
          <p:nvPr>
            <p:ph idx="1"/>
          </p:nvPr>
        </p:nvSpPr>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ts val="600"/>
              </a:spcAft>
              <a:buClrTx/>
              <a:buSzTx/>
              <a:buFont typeface="Wingdings" panose="05000000000000000000" pitchFamily="2" charset="2"/>
              <a:buNone/>
              <a:defRPr/>
            </a:pPr>
            <a:r>
              <a:rPr kumimoji="0" lang="zh-CN" altLang="en-US" b="1" i="0" u="none" strike="noStrike" kern="0" cap="none" spc="0" normalizeH="0" baseline="0" noProof="0" dirty="0">
                <a:ln>
                  <a:noFill/>
                </a:ln>
                <a:solidFill>
                  <a:srgbClr val="000000"/>
                </a:solidFill>
                <a:effectLst/>
                <a:uLnTx/>
                <a:uFillTx/>
                <a:latin typeface="+mn-ea"/>
                <a:cs typeface="+mn-cs"/>
              </a:rPr>
              <a:t>纹理分析的方法 </a:t>
            </a:r>
          </a:p>
          <a:p>
            <a:pPr marL="0" marR="0" lvl="0" indent="0" algn="l" defTabSz="914400" rtl="0" eaLnBrk="0" fontAlgn="base" latinLnBrk="0" hangingPunct="0">
              <a:lnSpc>
                <a:spcPct val="100000"/>
              </a:lnSpc>
              <a:spcBef>
                <a:spcPct val="20000"/>
              </a:spcBef>
              <a:spcAft>
                <a:spcPts val="600"/>
              </a:spcAft>
              <a:buClrTx/>
              <a:buSzTx/>
              <a:buFont typeface="Wingdings" panose="05000000000000000000" pitchFamily="2" charset="2"/>
              <a:buNone/>
              <a:defRPr/>
            </a:pPr>
            <a:r>
              <a:rPr kumimoji="0" lang="en-US" altLang="zh-CN" b="0" i="0" u="none" strike="noStrike" kern="0" cap="none" spc="0" normalizeH="0" baseline="0" noProof="0" dirty="0">
                <a:ln>
                  <a:noFill/>
                </a:ln>
                <a:solidFill>
                  <a:srgbClr val="000000"/>
                </a:solidFill>
                <a:effectLst/>
                <a:uLnTx/>
                <a:uFillTx/>
                <a:latin typeface="+mn-ea"/>
                <a:cs typeface="+mn-cs"/>
              </a:rPr>
              <a:t>(1) </a:t>
            </a:r>
            <a:r>
              <a:rPr kumimoji="0" lang="zh-CN" altLang="en-US" b="1" i="0" u="none" strike="noStrike" kern="0" cap="none" spc="0" normalizeH="0" baseline="0" noProof="0" dirty="0">
                <a:ln>
                  <a:noFill/>
                </a:ln>
                <a:solidFill>
                  <a:srgbClr val="000000"/>
                </a:solidFill>
                <a:effectLst/>
                <a:uLnTx/>
                <a:uFillTx/>
                <a:latin typeface="+mn-ea"/>
                <a:cs typeface="+mn-cs"/>
              </a:rPr>
              <a:t>统计法 </a:t>
            </a:r>
            <a:endParaRPr kumimoji="0" lang="zh-CN" altLang="en-US" b="0" i="0" u="none" strike="noStrike" kern="0" cap="none" spc="0" normalizeH="0" baseline="0" noProof="0" dirty="0">
              <a:ln>
                <a:noFill/>
              </a:ln>
              <a:solidFill>
                <a:srgbClr val="000000"/>
              </a:solidFill>
              <a:effectLst/>
              <a:uLnTx/>
              <a:uFillTx/>
              <a:latin typeface="+mn-ea"/>
              <a:cs typeface="+mn-cs"/>
            </a:endParaRPr>
          </a:p>
          <a:p>
            <a:pPr marL="0" marR="0" lvl="0" indent="0" algn="l" defTabSz="914400" rtl="0" eaLnBrk="0" fontAlgn="base" latinLnBrk="0" hangingPunct="0">
              <a:lnSpc>
                <a:spcPct val="100000"/>
              </a:lnSpc>
              <a:spcBef>
                <a:spcPct val="20000"/>
              </a:spcBef>
              <a:spcAft>
                <a:spcPts val="600"/>
              </a:spcAft>
              <a:buClrTx/>
              <a:buSzTx/>
              <a:buFont typeface="Wingdings" panose="05000000000000000000" pitchFamily="2" charset="2"/>
              <a:buNone/>
              <a:defRPr/>
            </a:pPr>
            <a:r>
              <a:rPr kumimoji="0" lang="zh-CN" altLang="en-US" b="0" i="0" u="none" strike="noStrike" kern="0" cap="none" spc="0" normalizeH="0" baseline="0" noProof="0" dirty="0">
                <a:ln>
                  <a:noFill/>
                </a:ln>
                <a:solidFill>
                  <a:srgbClr val="000000"/>
                </a:solidFill>
                <a:effectLst/>
                <a:uLnTx/>
                <a:uFillTx/>
                <a:latin typeface="+mn-ea"/>
                <a:cs typeface="+mn-cs"/>
              </a:rPr>
              <a:t>    利用对图象灰度</a:t>
            </a:r>
            <a:r>
              <a:rPr kumimoji="0" lang="zh-CN" altLang="en-US" b="0" i="0" u="none" strike="noStrike" kern="0" cap="none" spc="0" normalizeH="0" baseline="0" noProof="0" dirty="0">
                <a:ln>
                  <a:noFill/>
                </a:ln>
                <a:solidFill>
                  <a:srgbClr val="FF0000"/>
                </a:solidFill>
                <a:effectLst/>
                <a:uLnTx/>
                <a:uFillTx/>
                <a:latin typeface="+mn-ea"/>
                <a:cs typeface="+mn-cs"/>
              </a:rPr>
              <a:t>分布</a:t>
            </a:r>
            <a:r>
              <a:rPr kumimoji="0" lang="zh-CN" altLang="en-US" b="0" i="0" u="none" strike="noStrike" kern="0" cap="none" spc="0" normalizeH="0" baseline="0" noProof="0" dirty="0">
                <a:ln>
                  <a:noFill/>
                </a:ln>
                <a:solidFill>
                  <a:srgbClr val="000000"/>
                </a:solidFill>
                <a:effectLst/>
                <a:uLnTx/>
                <a:uFillTx/>
                <a:latin typeface="+mn-ea"/>
                <a:cs typeface="+mn-cs"/>
              </a:rPr>
              <a:t>和</a:t>
            </a:r>
            <a:r>
              <a:rPr kumimoji="0" lang="zh-CN" altLang="en-US" b="0" i="0" u="none" strike="noStrike" kern="0" cap="none" spc="0" normalizeH="0" baseline="0" noProof="0" dirty="0">
                <a:ln>
                  <a:noFill/>
                </a:ln>
                <a:solidFill>
                  <a:srgbClr val="FF0000"/>
                </a:solidFill>
                <a:effectLst/>
                <a:uLnTx/>
                <a:uFillTx/>
                <a:latin typeface="+mn-ea"/>
                <a:cs typeface="+mn-cs"/>
              </a:rPr>
              <a:t>关系</a:t>
            </a:r>
            <a:r>
              <a:rPr kumimoji="0" lang="zh-CN" altLang="en-US" b="0" i="0" u="none" strike="noStrike" kern="0" cap="none" spc="0" normalizeH="0" baseline="0" noProof="0" dirty="0">
                <a:ln>
                  <a:noFill/>
                </a:ln>
                <a:solidFill>
                  <a:srgbClr val="000000"/>
                </a:solidFill>
                <a:effectLst/>
                <a:uLnTx/>
                <a:uFillTx/>
                <a:latin typeface="+mn-ea"/>
                <a:cs typeface="+mn-cs"/>
              </a:rPr>
              <a:t>的统计规则</a:t>
            </a:r>
          </a:p>
          <a:p>
            <a:pPr marL="0" marR="0" lvl="0" indent="0" algn="l" defTabSz="914400" rtl="0" eaLnBrk="0" fontAlgn="base" latinLnBrk="0" hangingPunct="0">
              <a:lnSpc>
                <a:spcPct val="100000"/>
              </a:lnSpc>
              <a:spcBef>
                <a:spcPct val="20000"/>
              </a:spcBef>
              <a:spcAft>
                <a:spcPts val="600"/>
              </a:spcAft>
              <a:buClrTx/>
              <a:buSzTx/>
              <a:buFont typeface="Wingdings" panose="05000000000000000000" pitchFamily="2" charset="2"/>
              <a:buNone/>
              <a:defRPr/>
            </a:pPr>
            <a:r>
              <a:rPr kumimoji="0" lang="en-US" altLang="zh-CN" b="0" i="0" u="none" strike="noStrike" kern="0" cap="none" spc="0" normalizeH="0" baseline="0" noProof="0" dirty="0">
                <a:ln>
                  <a:noFill/>
                </a:ln>
                <a:solidFill>
                  <a:srgbClr val="000000"/>
                </a:solidFill>
                <a:effectLst/>
                <a:uLnTx/>
                <a:uFillTx/>
                <a:latin typeface="+mn-ea"/>
                <a:cs typeface="+mn-cs"/>
              </a:rPr>
              <a:t>(2) </a:t>
            </a:r>
            <a:r>
              <a:rPr kumimoji="0" lang="zh-CN" altLang="en-US" b="1" i="0" u="none" strike="noStrike" kern="0" cap="none" spc="0" normalizeH="0" baseline="0" noProof="0" dirty="0">
                <a:ln>
                  <a:noFill/>
                </a:ln>
                <a:solidFill>
                  <a:srgbClr val="000000"/>
                </a:solidFill>
                <a:effectLst/>
                <a:uLnTx/>
                <a:uFillTx/>
                <a:latin typeface="+mn-ea"/>
                <a:cs typeface="+mn-cs"/>
              </a:rPr>
              <a:t>结构法 </a:t>
            </a:r>
            <a:endParaRPr kumimoji="0" lang="zh-CN" altLang="en-US" b="0" i="0" u="none" strike="noStrike" kern="0" cap="none" spc="0" normalizeH="0" baseline="0" noProof="0" dirty="0">
              <a:ln>
                <a:noFill/>
              </a:ln>
              <a:solidFill>
                <a:srgbClr val="000000"/>
              </a:solidFill>
              <a:effectLst/>
              <a:uLnTx/>
              <a:uFillTx/>
              <a:latin typeface="+mn-ea"/>
              <a:cs typeface="+mn-cs"/>
            </a:endParaRPr>
          </a:p>
          <a:p>
            <a:pPr marL="0" marR="0" lvl="0" indent="0" algn="l" defTabSz="914400" rtl="0" eaLnBrk="0" fontAlgn="base" latinLnBrk="0" hangingPunct="0">
              <a:lnSpc>
                <a:spcPct val="100000"/>
              </a:lnSpc>
              <a:spcBef>
                <a:spcPct val="20000"/>
              </a:spcBef>
              <a:spcAft>
                <a:spcPts val="600"/>
              </a:spcAft>
              <a:buClrTx/>
              <a:buSzTx/>
              <a:buFont typeface="Wingdings" panose="05000000000000000000" pitchFamily="2" charset="2"/>
              <a:buNone/>
              <a:defRPr/>
            </a:pPr>
            <a:r>
              <a:rPr kumimoji="0" lang="zh-CN" altLang="en-US" b="0" i="0" u="none" strike="noStrike" kern="0" cap="none" spc="0" normalizeH="0" baseline="0" noProof="0" dirty="0">
                <a:ln>
                  <a:noFill/>
                </a:ln>
                <a:solidFill>
                  <a:srgbClr val="000000"/>
                </a:solidFill>
                <a:effectLst/>
                <a:uLnTx/>
                <a:uFillTx/>
                <a:latin typeface="+mn-ea"/>
                <a:cs typeface="+mn-cs"/>
              </a:rPr>
              <a:t>    根据描述几何关系的</a:t>
            </a:r>
            <a:r>
              <a:rPr kumimoji="0" lang="zh-CN" altLang="en-US" b="1" i="0" u="none" strike="noStrike" kern="0" cap="none" spc="0" normalizeH="0" baseline="0" noProof="0" dirty="0">
                <a:ln>
                  <a:noFill/>
                </a:ln>
                <a:solidFill>
                  <a:srgbClr val="000000"/>
                </a:solidFill>
                <a:effectLst/>
                <a:uLnTx/>
                <a:uFillTx/>
                <a:latin typeface="+mn-ea"/>
                <a:cs typeface="+mn-cs"/>
              </a:rPr>
              <a:t>放置</a:t>
            </a:r>
            <a:r>
              <a:rPr kumimoji="0" lang="en-US" altLang="zh-CN" b="1" i="0" u="none" strike="noStrike" kern="0" cap="none" spc="0" normalizeH="0" baseline="0" noProof="0" dirty="0">
                <a:ln>
                  <a:noFill/>
                </a:ln>
                <a:solidFill>
                  <a:srgbClr val="000000"/>
                </a:solidFill>
                <a:effectLst/>
                <a:uLnTx/>
                <a:uFillTx/>
                <a:latin typeface="+mn-ea"/>
                <a:cs typeface="+mn-cs"/>
              </a:rPr>
              <a:t>/</a:t>
            </a:r>
            <a:r>
              <a:rPr kumimoji="0" lang="zh-CN" altLang="en-US" b="1" i="0" u="none" strike="noStrike" kern="0" cap="none" spc="0" normalizeH="0" baseline="0" noProof="0" dirty="0">
                <a:ln>
                  <a:noFill/>
                </a:ln>
                <a:solidFill>
                  <a:srgbClr val="000000"/>
                </a:solidFill>
                <a:effectLst/>
                <a:uLnTx/>
                <a:uFillTx/>
                <a:latin typeface="+mn-ea"/>
                <a:cs typeface="+mn-cs"/>
              </a:rPr>
              <a:t>排列规则</a:t>
            </a:r>
            <a:r>
              <a:rPr kumimoji="0" lang="zh-CN" altLang="en-US" b="0" i="0" u="none" strike="noStrike" kern="0" cap="none" spc="0" normalizeH="0" baseline="0" noProof="0" dirty="0">
                <a:ln>
                  <a:noFill/>
                </a:ln>
                <a:solidFill>
                  <a:srgbClr val="000000"/>
                </a:solidFill>
                <a:effectLst/>
                <a:uLnTx/>
                <a:uFillTx/>
                <a:latin typeface="+mn-ea"/>
                <a:cs typeface="+mn-cs"/>
              </a:rPr>
              <a:t>来描述</a:t>
            </a:r>
            <a:r>
              <a:rPr kumimoji="0" lang="zh-CN" altLang="en-US" b="0" i="0" u="none" strike="noStrike" kern="0" cap="none" spc="0" normalizeH="0" baseline="0" noProof="0" dirty="0">
                <a:ln>
                  <a:noFill/>
                </a:ln>
                <a:solidFill>
                  <a:srgbClr val="FF0000"/>
                </a:solidFill>
                <a:effectLst/>
                <a:uLnTx/>
                <a:uFillTx/>
                <a:latin typeface="+mn-ea"/>
                <a:cs typeface="+mn-cs"/>
              </a:rPr>
              <a:t>纹理基元</a:t>
            </a:r>
            <a:r>
              <a:rPr kumimoji="0" lang="zh-CN" altLang="en-US" b="1" i="0" u="none" strike="noStrike" kern="0" cap="none" spc="0" normalizeH="0" baseline="0" noProof="0" dirty="0">
                <a:ln>
                  <a:noFill/>
                </a:ln>
                <a:solidFill>
                  <a:srgbClr val="000000"/>
                </a:solidFill>
                <a:effectLst/>
                <a:uLnTx/>
                <a:uFillTx/>
                <a:latin typeface="+mn-ea"/>
                <a:cs typeface="+mn-cs"/>
              </a:rPr>
              <a:t> </a:t>
            </a:r>
            <a:endParaRPr kumimoji="0" lang="zh-CN" altLang="en-US" b="0" i="0" u="none" strike="noStrike" kern="0" cap="none" spc="0" normalizeH="0" baseline="0" noProof="0" dirty="0">
              <a:ln>
                <a:noFill/>
              </a:ln>
              <a:solidFill>
                <a:srgbClr val="000000"/>
              </a:solidFill>
              <a:effectLst/>
              <a:uLnTx/>
              <a:uFillTx/>
              <a:latin typeface="+mn-ea"/>
              <a:cs typeface="+mn-cs"/>
            </a:endParaRPr>
          </a:p>
          <a:p>
            <a:pPr marL="0" marR="0" lvl="0" indent="0" algn="l" defTabSz="914400" rtl="0" eaLnBrk="0" fontAlgn="base" latinLnBrk="0" hangingPunct="0">
              <a:lnSpc>
                <a:spcPct val="100000"/>
              </a:lnSpc>
              <a:spcBef>
                <a:spcPct val="20000"/>
              </a:spcBef>
              <a:spcAft>
                <a:spcPts val="600"/>
              </a:spcAft>
              <a:buClrTx/>
              <a:buSzTx/>
              <a:buFont typeface="Wingdings" panose="05000000000000000000" pitchFamily="2" charset="2"/>
              <a:buNone/>
              <a:defRPr/>
            </a:pPr>
            <a:r>
              <a:rPr kumimoji="0" lang="en-US" altLang="zh-CN" b="0" i="0" u="none" strike="noStrike" kern="0" cap="none" spc="0" normalizeH="0" baseline="0" noProof="0" dirty="0">
                <a:ln>
                  <a:noFill/>
                </a:ln>
                <a:solidFill>
                  <a:srgbClr val="000000"/>
                </a:solidFill>
                <a:effectLst/>
                <a:uLnTx/>
                <a:uFillTx/>
                <a:latin typeface="+mn-ea"/>
                <a:cs typeface="+mn-cs"/>
              </a:rPr>
              <a:t>(3) </a:t>
            </a:r>
            <a:r>
              <a:rPr kumimoji="0" lang="zh-CN" altLang="en-US" b="1" i="0" u="none" strike="noStrike" kern="0" cap="none" spc="0" normalizeH="0" baseline="0" noProof="0" dirty="0">
                <a:ln>
                  <a:noFill/>
                </a:ln>
                <a:solidFill>
                  <a:srgbClr val="000000"/>
                </a:solidFill>
                <a:effectLst/>
                <a:uLnTx/>
                <a:uFillTx/>
                <a:latin typeface="+mn-ea"/>
                <a:cs typeface="+mn-cs"/>
              </a:rPr>
              <a:t>频谱法 </a:t>
            </a:r>
            <a:endParaRPr kumimoji="0" lang="zh-CN" altLang="en-US" b="0" i="0" u="none" strike="noStrike" kern="0" cap="none" spc="0" normalizeH="0" baseline="0" noProof="0" dirty="0">
              <a:ln>
                <a:noFill/>
              </a:ln>
              <a:solidFill>
                <a:srgbClr val="000000"/>
              </a:solidFill>
              <a:effectLst/>
              <a:uLnTx/>
              <a:uFillTx/>
              <a:latin typeface="+mn-ea"/>
              <a:cs typeface="+mn-cs"/>
            </a:endParaRPr>
          </a:p>
          <a:p>
            <a:pPr marL="0" marR="0" lvl="0" indent="0" algn="l" defTabSz="914400" rtl="0" eaLnBrk="0" fontAlgn="base" latinLnBrk="0" hangingPunct="0">
              <a:lnSpc>
                <a:spcPct val="100000"/>
              </a:lnSpc>
              <a:spcBef>
                <a:spcPct val="20000"/>
              </a:spcBef>
              <a:spcAft>
                <a:spcPts val="600"/>
              </a:spcAft>
              <a:buClrTx/>
              <a:buSzTx/>
              <a:buFont typeface="Wingdings" panose="05000000000000000000" pitchFamily="2" charset="2"/>
              <a:buNone/>
              <a:defRPr/>
            </a:pPr>
            <a:r>
              <a:rPr kumimoji="0" lang="zh-CN" altLang="en-US" b="0" i="0" u="none" strike="noStrike" kern="0" cap="none" spc="0" normalizeH="0" baseline="0" noProof="0" dirty="0">
                <a:ln>
                  <a:noFill/>
                </a:ln>
                <a:solidFill>
                  <a:srgbClr val="000000"/>
                </a:solidFill>
                <a:effectLst/>
                <a:uLnTx/>
                <a:uFillTx/>
                <a:latin typeface="+mn-ea"/>
                <a:cs typeface="+mn-cs"/>
              </a:rPr>
              <a:t>    根据傅里叶频谱的分布，特别是高能量窄脉冲来描述纹理的全局周期性质</a:t>
            </a:r>
            <a:r>
              <a:rPr kumimoji="0" lang="zh-CN" altLang="en-US" b="1" i="0" u="none" strike="noStrike" kern="0" cap="none" spc="0" normalizeH="0" baseline="0" noProof="0" dirty="0">
                <a:ln>
                  <a:noFill/>
                </a:ln>
                <a:solidFill>
                  <a:srgbClr val="000000"/>
                </a:solidFill>
                <a:effectLst/>
                <a:uLnTx/>
                <a:uFillTx/>
                <a:latin typeface="+mn-ea"/>
                <a:cs typeface="+mn-cs"/>
              </a:rPr>
              <a:t> </a:t>
            </a:r>
            <a:endParaRPr kumimoji="0" lang="zh-CN" altLang="en-US" sz="2800" b="1" i="0" u="none" strike="noStrike" kern="0" cap="none" spc="0" normalizeH="0" baseline="0" noProof="0" dirty="0">
              <a:ln>
                <a:noFill/>
              </a:ln>
              <a:solidFill>
                <a:srgbClr val="000000"/>
              </a:solidFill>
              <a:effectLst/>
              <a:uLnTx/>
              <a:uFillTx/>
              <a:latin typeface="+mn-ea"/>
              <a:cs typeface="+mn-cs"/>
            </a:endParaRPr>
          </a:p>
          <a:p>
            <a:pPr marL="0" marR="0" lvl="0" indent="0" algn="l" defTabSz="914400" rtl="0" eaLnBrk="1" fontAlgn="base" latinLnBrk="0" hangingPunct="1">
              <a:lnSpc>
                <a:spcPct val="100000"/>
              </a:lnSpc>
              <a:spcBef>
                <a:spcPct val="20000"/>
              </a:spcBef>
              <a:spcAft>
                <a:spcPct val="0"/>
              </a:spcAft>
              <a:buClr>
                <a:srgbClr val="3399FF"/>
              </a:buClr>
              <a:buSzTx/>
              <a:buFont typeface="Wingdings" panose="05000000000000000000" pitchFamily="2" charset="2"/>
              <a:buNone/>
              <a:defRPr/>
            </a:pPr>
            <a:endParaRPr kumimoji="1" lang="zh-CN" altLang="en-US" sz="24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11.3.3  </a:t>
            </a:r>
            <a:r>
              <a:rPr lang="zh-CN" altLang="en-US" dirty="0"/>
              <a:t>纹理</a:t>
            </a:r>
            <a:r>
              <a:rPr lang="en-US" altLang="zh-CN" dirty="0"/>
              <a:t>    </a:t>
            </a:r>
            <a:endParaRPr lang="zh-CN" altLang="en-US" dirty="0"/>
          </a:p>
        </p:txBody>
      </p:sp>
      <p:sp>
        <p:nvSpPr>
          <p:cNvPr id="3" name="内容占位符 2"/>
          <p:cNvSpPr>
            <a:spLocks noGrp="1"/>
          </p:cNvSpPr>
          <p:nvPr>
            <p:ph idx="1"/>
          </p:nvPr>
        </p:nvSpPr>
        <p:spPr>
          <a:xfrm>
            <a:off x="556557" y="1818005"/>
            <a:ext cx="8001000" cy="4481195"/>
          </a:xfrm>
        </p:spPr>
        <p:txBody>
          <a:bodyPr vert="horz" wrap="square" lIns="91440" tIns="45720" rIns="91440" bIns="45720" numCol="1" anchor="t" anchorCtr="0" compatLnSpc="1"/>
          <a:lstStyle/>
          <a:p>
            <a:pPr marL="0" marR="0" lvl="0" indent="0" algn="l" defTabSz="914400" rtl="0" eaLnBrk="1" fontAlgn="base" latinLnBrk="0" hangingPunct="1">
              <a:spcBef>
                <a:spcPct val="20000"/>
              </a:spcBef>
              <a:spcAft>
                <a:spcPts val="300"/>
              </a:spcAft>
              <a:buClr>
                <a:srgbClr val="000000"/>
              </a:buClr>
              <a:buSzPct val="80000"/>
              <a:buFont typeface="Wingdings" panose="05000000000000000000" pitchFamily="2" charset="2"/>
              <a:buChar char="l"/>
              <a:defRPr/>
            </a:pPr>
            <a:r>
              <a:rPr kumimoji="1" lang="zh-CN" altLang="en-US" sz="2400" i="0" u="none" strike="noStrike" kern="0" cap="none" spc="0" normalizeH="0" baseline="0" noProof="0" dirty="0">
                <a:ln>
                  <a:noFill/>
                </a:ln>
                <a:solidFill>
                  <a:srgbClr val="000000"/>
                </a:solidFill>
                <a:effectLst/>
                <a:uLnTx/>
                <a:uFillTx/>
                <a:latin typeface="+mn-ea"/>
                <a:cs typeface="+mn-cs"/>
              </a:rPr>
              <a:t> 思想</a:t>
            </a:r>
          </a:p>
          <a:p>
            <a:pPr marL="457200" marR="0" lvl="1" indent="0" algn="l" defTabSz="914400" rtl="0" eaLnBrk="1" fontAlgn="base" latinLnBrk="0" hangingPunct="1">
              <a:spcBef>
                <a:spcPct val="20000"/>
              </a:spcBef>
              <a:spcAft>
                <a:spcPts val="300"/>
              </a:spcAft>
              <a:buClr>
                <a:srgbClr val="000000"/>
              </a:buClr>
              <a:buSzPct val="90000"/>
              <a:buFontTx/>
              <a:buNone/>
              <a:defRPr/>
            </a:pPr>
            <a:r>
              <a:rPr kumimoji="1" lang="zh-CN" altLang="en-US" i="0" u="none" strike="noStrike" kern="0" cap="none" spc="0" normalizeH="0" baseline="0" noProof="0" dirty="0">
                <a:ln>
                  <a:noFill/>
                </a:ln>
                <a:solidFill>
                  <a:srgbClr val="000000"/>
                </a:solidFill>
                <a:effectLst/>
                <a:uLnTx/>
                <a:uFillTx/>
                <a:latin typeface="+mn-ea"/>
                <a:cs typeface="+mn-cs"/>
              </a:rPr>
              <a:t>纹理是由</a:t>
            </a:r>
            <a:r>
              <a:rPr kumimoji="1" lang="zh-CN" altLang="en-US" i="0" u="none" strike="noStrike" kern="0" cap="none" spc="0" normalizeH="0" baseline="0" noProof="0" dirty="0">
                <a:ln>
                  <a:noFill/>
                </a:ln>
                <a:solidFill>
                  <a:srgbClr val="0070C0"/>
                </a:solidFill>
                <a:effectLst/>
                <a:uLnTx/>
                <a:uFillTx/>
                <a:latin typeface="+mn-ea"/>
                <a:cs typeface="+mn-cs"/>
              </a:rPr>
              <a:t>灰度分布</a:t>
            </a:r>
            <a:r>
              <a:rPr kumimoji="1" lang="zh-CN" altLang="en-US" i="0" u="none" strike="noStrike" kern="0" cap="none" spc="0" normalizeH="0" baseline="0" noProof="0" dirty="0">
                <a:ln>
                  <a:noFill/>
                </a:ln>
                <a:solidFill>
                  <a:srgbClr val="000000"/>
                </a:solidFill>
                <a:effectLst/>
                <a:uLnTx/>
                <a:uFillTx/>
                <a:latin typeface="+mn-ea"/>
                <a:cs typeface="+mn-cs"/>
              </a:rPr>
              <a:t>在</a:t>
            </a:r>
            <a:r>
              <a:rPr kumimoji="1" lang="zh-CN" altLang="en-US" i="0" u="none" strike="noStrike" kern="0" cap="none" spc="0" normalizeH="0" baseline="0" noProof="0" dirty="0">
                <a:ln>
                  <a:noFill/>
                </a:ln>
                <a:solidFill>
                  <a:srgbClr val="0070C0"/>
                </a:solidFill>
                <a:effectLst/>
                <a:uLnTx/>
                <a:uFillTx/>
                <a:latin typeface="+mn-ea"/>
                <a:cs typeface="+mn-cs"/>
              </a:rPr>
              <a:t>空间位置</a:t>
            </a:r>
            <a:r>
              <a:rPr kumimoji="1" lang="zh-CN" altLang="en-US" i="0" u="none" strike="noStrike" kern="0" cap="none" spc="0" normalizeH="0" baseline="0" noProof="0" dirty="0">
                <a:ln>
                  <a:noFill/>
                </a:ln>
                <a:solidFill>
                  <a:srgbClr val="000000"/>
                </a:solidFill>
                <a:effectLst/>
                <a:uLnTx/>
                <a:uFillTx/>
                <a:latin typeface="+mn-ea"/>
                <a:cs typeface="+mn-cs"/>
              </a:rPr>
              <a:t>上反复出现而形成</a:t>
            </a:r>
          </a:p>
          <a:p>
            <a:pPr marL="457200" marR="0" lvl="1" indent="0" algn="l" defTabSz="914400" rtl="0" eaLnBrk="1" fontAlgn="base" latinLnBrk="0" hangingPunct="1">
              <a:spcBef>
                <a:spcPct val="20000"/>
              </a:spcBef>
              <a:spcAft>
                <a:spcPts val="300"/>
              </a:spcAft>
              <a:buClr>
                <a:srgbClr val="000000"/>
              </a:buClr>
              <a:buSzPct val="90000"/>
              <a:buFontTx/>
              <a:buNone/>
              <a:defRPr/>
            </a:pPr>
            <a:r>
              <a:rPr kumimoji="1" lang="zh-CN" altLang="en-US" i="0" u="none" strike="noStrike" kern="0" cap="none" spc="0" normalizeH="0" baseline="0" noProof="0" dirty="0">
                <a:ln>
                  <a:noFill/>
                </a:ln>
                <a:solidFill>
                  <a:srgbClr val="000000"/>
                </a:solidFill>
                <a:effectLst/>
                <a:uLnTx/>
                <a:uFillTx/>
                <a:latin typeface="+mn-ea"/>
                <a:cs typeface="+mn-cs"/>
              </a:rPr>
              <a:t>纹理图像在图像空间中</a:t>
            </a:r>
            <a:r>
              <a:rPr kumimoji="1" lang="zh-CN" altLang="en-US" i="0" u="none" strike="noStrike" kern="0" cap="none" spc="0" normalizeH="0" baseline="0" noProof="0" dirty="0">
                <a:ln>
                  <a:noFill/>
                </a:ln>
                <a:solidFill>
                  <a:srgbClr val="0070C0"/>
                </a:solidFill>
                <a:effectLst/>
                <a:uLnTx/>
                <a:uFillTx/>
                <a:latin typeface="+mn-ea"/>
                <a:cs typeface="+mn-cs"/>
              </a:rPr>
              <a:t>相隔某距离的两象素间</a:t>
            </a:r>
            <a:r>
              <a:rPr kumimoji="1" lang="zh-CN" altLang="en-US" i="0" u="none" strike="noStrike" kern="0" cap="none" spc="0" normalizeH="0" baseline="0" noProof="0" dirty="0">
                <a:ln>
                  <a:noFill/>
                </a:ln>
                <a:solidFill>
                  <a:srgbClr val="000000"/>
                </a:solidFill>
                <a:effectLst/>
                <a:uLnTx/>
                <a:uFillTx/>
                <a:latin typeface="+mn-ea"/>
                <a:cs typeface="+mn-cs"/>
              </a:rPr>
              <a:t>会存在一定的灰度关系，即灰度的空间相关性</a:t>
            </a:r>
          </a:p>
          <a:p>
            <a:pPr marL="457200" marR="0" lvl="1" indent="0" algn="l" defTabSz="914400" rtl="0" eaLnBrk="1" fontAlgn="base" latinLnBrk="0" hangingPunct="1">
              <a:spcBef>
                <a:spcPct val="20000"/>
              </a:spcBef>
              <a:spcAft>
                <a:spcPts val="300"/>
              </a:spcAft>
              <a:buClr>
                <a:srgbClr val="000000"/>
              </a:buClr>
              <a:buSzPct val="90000"/>
              <a:buFontTx/>
              <a:buNone/>
              <a:defRPr/>
            </a:pPr>
            <a:r>
              <a:rPr kumimoji="1" lang="zh-CN" altLang="en-US" i="0" u="none" strike="noStrike" kern="0" cap="none" spc="0" normalizeH="0" baseline="0" noProof="0" dirty="0">
                <a:ln>
                  <a:noFill/>
                </a:ln>
                <a:solidFill>
                  <a:srgbClr val="000000"/>
                </a:solidFill>
                <a:effectLst/>
                <a:uLnTx/>
                <a:uFillTx/>
                <a:latin typeface="+mn-ea"/>
                <a:cs typeface="+mn-cs"/>
              </a:rPr>
              <a:t>共生矩阵方法用</a:t>
            </a:r>
            <a:r>
              <a:rPr kumimoji="1" lang="zh-CN" altLang="en-US" i="0" u="none" strike="noStrike" kern="0" cap="none" spc="0" normalizeH="0" baseline="0" noProof="0" dirty="0">
                <a:ln>
                  <a:noFill/>
                </a:ln>
                <a:solidFill>
                  <a:srgbClr val="FF0000"/>
                </a:solidFill>
                <a:effectLst/>
                <a:uLnTx/>
                <a:uFillTx/>
                <a:latin typeface="+mn-ea"/>
                <a:cs typeface="+mn-cs"/>
              </a:rPr>
              <a:t>条件概率</a:t>
            </a:r>
            <a:r>
              <a:rPr kumimoji="1" lang="zh-CN" altLang="en-US" i="0" u="none" strike="noStrike" kern="0" cap="none" spc="0" normalizeH="0" baseline="0" noProof="0" dirty="0">
                <a:ln>
                  <a:noFill/>
                </a:ln>
                <a:solidFill>
                  <a:srgbClr val="000000"/>
                </a:solidFill>
                <a:effectLst/>
                <a:uLnTx/>
                <a:uFillTx/>
                <a:latin typeface="+mn-ea"/>
                <a:cs typeface="+mn-cs"/>
              </a:rPr>
              <a:t>来反映纹理，是相邻象素的灰度相关性的表现。</a:t>
            </a:r>
          </a:p>
          <a:p>
            <a:pPr marL="0" marR="0" lvl="0" indent="0" algn="l" defTabSz="914400" rtl="0" eaLnBrk="1" fontAlgn="base" latinLnBrk="0" hangingPunct="1">
              <a:spcBef>
                <a:spcPct val="20000"/>
              </a:spcBef>
              <a:spcAft>
                <a:spcPts val="300"/>
              </a:spcAft>
              <a:buClr>
                <a:srgbClr val="000000"/>
              </a:buClr>
              <a:buSzPct val="80000"/>
              <a:buFont typeface="Wingdings" panose="05000000000000000000" pitchFamily="2" charset="2"/>
              <a:buChar char="l"/>
              <a:defRPr/>
            </a:pPr>
            <a:r>
              <a:rPr kumimoji="1" lang="zh-CN" altLang="en-US" sz="2400" i="0" u="none" strike="noStrike" kern="0" cap="none" spc="0" normalizeH="0" baseline="0" noProof="0" dirty="0">
                <a:ln>
                  <a:noFill/>
                </a:ln>
                <a:solidFill>
                  <a:srgbClr val="000000"/>
                </a:solidFill>
                <a:effectLst/>
                <a:uLnTx/>
                <a:uFillTx/>
                <a:latin typeface="+mn-ea"/>
                <a:cs typeface="+mn-cs"/>
              </a:rPr>
              <a:t> 方法</a:t>
            </a:r>
          </a:p>
          <a:p>
            <a:pPr marL="457200" marR="0" lvl="1" indent="0" algn="l" defTabSz="914400" rtl="0" eaLnBrk="1" fontAlgn="base" latinLnBrk="0" hangingPunct="1">
              <a:spcBef>
                <a:spcPct val="20000"/>
              </a:spcBef>
              <a:spcAft>
                <a:spcPts val="300"/>
              </a:spcAft>
              <a:buClr>
                <a:srgbClr val="000000"/>
              </a:buClr>
              <a:buSzPct val="90000"/>
              <a:buFontTx/>
              <a:buNone/>
              <a:defRPr/>
            </a:pPr>
            <a:r>
              <a:rPr kumimoji="1" lang="zh-CN" altLang="en-US" i="0" u="none" strike="noStrike" kern="0" cap="none" spc="0" normalizeH="0" baseline="0" noProof="0" dirty="0">
                <a:ln>
                  <a:noFill/>
                </a:ln>
                <a:solidFill>
                  <a:srgbClr val="000000"/>
                </a:solidFill>
                <a:effectLst/>
                <a:uLnTx/>
                <a:uFillTx/>
                <a:latin typeface="+mn-ea"/>
                <a:cs typeface="+mn-cs"/>
              </a:rPr>
              <a:t>根据图像像素之间的</a:t>
            </a:r>
            <a:r>
              <a:rPr kumimoji="1" lang="zh-CN" altLang="en-US" i="0" u="none" strike="noStrike" kern="0" cap="none" spc="0" normalizeH="0" baseline="0" noProof="0" dirty="0">
                <a:ln>
                  <a:noFill/>
                </a:ln>
                <a:solidFill>
                  <a:srgbClr val="FF0000"/>
                </a:solidFill>
                <a:effectLst/>
                <a:uLnTx/>
                <a:uFillTx/>
                <a:latin typeface="+mn-ea"/>
                <a:cs typeface="+mn-cs"/>
              </a:rPr>
              <a:t>位置关系</a:t>
            </a:r>
            <a:r>
              <a:rPr kumimoji="1" lang="zh-CN" altLang="en-US" i="0" u="none" strike="noStrike" kern="0" cap="none" spc="0" normalizeH="0" baseline="0" noProof="0" dirty="0">
                <a:ln>
                  <a:noFill/>
                </a:ln>
                <a:solidFill>
                  <a:srgbClr val="000000"/>
                </a:solidFill>
                <a:effectLst/>
                <a:uLnTx/>
                <a:uFillTx/>
                <a:latin typeface="+mn-ea"/>
                <a:cs typeface="+mn-cs"/>
              </a:rPr>
              <a:t>（</a:t>
            </a:r>
            <a:r>
              <a:rPr kumimoji="1" lang="zh-CN" altLang="en-US" i="0" u="none" strike="noStrike" kern="0" cap="none" spc="0" normalizeH="0" baseline="0" noProof="0" dirty="0">
                <a:ln>
                  <a:noFill/>
                </a:ln>
                <a:solidFill>
                  <a:srgbClr val="FF0000"/>
                </a:solidFill>
                <a:effectLst/>
                <a:uLnTx/>
                <a:uFillTx/>
                <a:latin typeface="+mn-ea"/>
                <a:cs typeface="+mn-cs"/>
              </a:rPr>
              <a:t>距离，方向</a:t>
            </a:r>
            <a:r>
              <a:rPr kumimoji="1" lang="zh-CN" altLang="en-US" i="0" u="none" strike="noStrike" kern="0" cap="none" spc="0" normalizeH="0" baseline="0" noProof="0" dirty="0">
                <a:ln>
                  <a:noFill/>
                </a:ln>
                <a:solidFill>
                  <a:srgbClr val="000000"/>
                </a:solidFill>
                <a:effectLst/>
                <a:uLnTx/>
                <a:uFillTx/>
                <a:latin typeface="+mn-ea"/>
                <a:cs typeface="+mn-cs"/>
              </a:rPr>
              <a:t>），构造一种矩阵，作为纹理的描述</a:t>
            </a:r>
          </a:p>
          <a:p>
            <a:pPr marL="457200" marR="0" lvl="1" indent="0" algn="l" defTabSz="914400" rtl="0" eaLnBrk="1" fontAlgn="base" latinLnBrk="0" hangingPunct="1">
              <a:spcBef>
                <a:spcPct val="20000"/>
              </a:spcBef>
              <a:spcAft>
                <a:spcPts val="300"/>
              </a:spcAft>
              <a:buClr>
                <a:srgbClr val="000000"/>
              </a:buClr>
              <a:buSzPct val="90000"/>
              <a:buFontTx/>
              <a:buNone/>
              <a:defRPr/>
            </a:pPr>
            <a:r>
              <a:rPr kumimoji="0" lang="zh-CN" altLang="en-US" i="0" u="none" strike="noStrike" kern="0" cap="none" spc="0" normalizeH="0" baseline="0" noProof="0" dirty="0">
                <a:ln>
                  <a:noFill/>
                </a:ln>
                <a:solidFill>
                  <a:srgbClr val="000000"/>
                </a:solidFill>
                <a:effectLst/>
                <a:uLnTx/>
                <a:uFillTx/>
                <a:latin typeface="+mn-ea"/>
                <a:cs typeface="+mn-cs"/>
              </a:rPr>
              <a:t>矩阵的行坐标和列坐标表示不同的灰度，考</a:t>
            </a:r>
            <a:r>
              <a:rPr kumimoji="1" lang="zh-CN" altLang="en-US" i="0" u="none" strike="noStrike" kern="0" cap="none" spc="0" normalizeH="0" baseline="0" noProof="0" dirty="0">
                <a:ln>
                  <a:noFill/>
                </a:ln>
                <a:solidFill>
                  <a:srgbClr val="000000"/>
                </a:solidFill>
                <a:effectLst/>
                <a:uLnTx/>
                <a:uFillTx/>
                <a:latin typeface="+mn-ea"/>
                <a:cs typeface="+mn-cs"/>
              </a:rPr>
              <a:t>察一对对象素出现的频度，以此作为矩阵中的元素</a:t>
            </a:r>
            <a:endParaRPr kumimoji="1" lang="zh-CN" altLang="en-US" b="0" i="0" u="none" strike="noStrike" kern="0" cap="none" spc="0" normalizeH="0" baseline="0" noProof="0" dirty="0">
              <a:ln>
                <a:noFill/>
              </a:ln>
              <a:solidFill>
                <a:schemeClr val="tx1"/>
              </a:solidFill>
              <a:effectLst/>
              <a:uLnTx/>
              <a:uFillTx/>
              <a:latin typeface="+mn-ea"/>
              <a:cs typeface="+mn-cs"/>
            </a:endParaRPr>
          </a:p>
        </p:txBody>
      </p:sp>
      <p:sp>
        <p:nvSpPr>
          <p:cNvPr id="4" name="文本框 3"/>
          <p:cNvSpPr txBox="1"/>
          <p:nvPr/>
        </p:nvSpPr>
        <p:spPr>
          <a:xfrm>
            <a:off x="574675" y="1357630"/>
            <a:ext cx="3725545" cy="460375"/>
          </a:xfrm>
          <a:prstGeom prst="rect">
            <a:avLst/>
          </a:prstGeom>
          <a:noFill/>
        </p:spPr>
        <p:txBody>
          <a:bodyPr wrap="square" rtlCol="0">
            <a:spAutoFit/>
          </a:bodyPr>
          <a:lstStyle/>
          <a:p>
            <a:r>
              <a:rPr lang="zh-CN" altLang="zh-CN" sz="2400"/>
              <a:t>统计法：灰度共生矩阵</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11.3.3  </a:t>
            </a:r>
            <a:r>
              <a:rPr lang="zh-CN" altLang="en-US" dirty="0"/>
              <a:t>纹理</a:t>
            </a:r>
            <a:r>
              <a:rPr lang="en-US" altLang="zh-CN" dirty="0"/>
              <a:t>    </a:t>
            </a:r>
            <a:endParaRPr lang="zh-CN" altLang="en-US" dirty="0"/>
          </a:p>
        </p:txBody>
      </p:sp>
      <p:sp>
        <p:nvSpPr>
          <p:cNvPr id="3" name="内容占位符 2"/>
          <p:cNvSpPr>
            <a:spLocks noGrp="1"/>
          </p:cNvSpPr>
          <p:nvPr>
            <p:ph idx="1"/>
          </p:nvPr>
        </p:nvSpPr>
        <p:spPr/>
        <p:txBody>
          <a:bodyPr vert="horz" wrap="square" lIns="91440" tIns="45720" rIns="91440" bIns="45720" numCol="1" anchor="t" anchorCtr="0" compatLnSpc="1"/>
          <a:lstStyle/>
          <a:p>
            <a:pPr marR="0" lvl="0" algn="l" defTabSz="914400" rtl="0" eaLnBrk="0" fontAlgn="base" latinLnBrk="0" hangingPunct="0">
              <a:lnSpc>
                <a:spcPct val="120000"/>
              </a:lnSpc>
              <a:spcBef>
                <a:spcPct val="40000"/>
              </a:spcBef>
              <a:spcAft>
                <a:spcPct val="0"/>
              </a:spcAft>
              <a:buClr>
                <a:srgbClr val="000000"/>
              </a:buClr>
              <a:buSzTx/>
              <a:buFont typeface="Wingdings" panose="05000000000000000000" pitchFamily="2" charset="2"/>
              <a:buChar char="p"/>
              <a:defRPr/>
            </a:pPr>
            <a:r>
              <a:rPr kumimoji="1" lang="zh-CN" altLang="en-US" b="0" i="0" u="none" strike="noStrike" kern="0" cap="none" spc="0" normalizeH="0" baseline="0" noProof="0" dirty="0">
                <a:ln>
                  <a:noFill/>
                </a:ln>
                <a:solidFill>
                  <a:srgbClr val="000000"/>
                </a:solidFill>
                <a:effectLst/>
                <a:uLnTx/>
                <a:uFillTx/>
                <a:cs typeface="+mn-cs"/>
              </a:rPr>
              <a:t>设 </a:t>
            </a:r>
            <a:r>
              <a:rPr kumimoji="1" lang="en-US" altLang="zh-CN" b="0" i="1" u="none" strike="noStrike" kern="0" cap="none" spc="0" normalizeH="0" baseline="0" noProof="0" dirty="0">
                <a:ln>
                  <a:noFill/>
                </a:ln>
                <a:solidFill>
                  <a:srgbClr val="000000"/>
                </a:solidFill>
                <a:effectLst/>
                <a:uLnTx/>
                <a:uFillTx/>
                <a:cs typeface="+mn-cs"/>
              </a:rPr>
              <a:t>S </a:t>
            </a:r>
            <a:r>
              <a:rPr kumimoji="1" lang="zh-CN" altLang="en-US" b="0" i="0" u="none" strike="noStrike" kern="0" cap="none" spc="0" normalizeH="0" baseline="0" noProof="0" dirty="0">
                <a:ln>
                  <a:noFill/>
                </a:ln>
                <a:solidFill>
                  <a:srgbClr val="000000"/>
                </a:solidFill>
                <a:effectLst/>
                <a:uLnTx/>
                <a:uFillTx/>
                <a:cs typeface="+mn-cs"/>
              </a:rPr>
              <a:t>为目标区域 </a:t>
            </a:r>
            <a:r>
              <a:rPr kumimoji="1" lang="en-US" altLang="zh-CN" b="0" i="1" u="none" strike="noStrike" kern="0" cap="none" spc="0" normalizeH="0" baseline="0" noProof="0" dirty="0">
                <a:ln>
                  <a:noFill/>
                </a:ln>
                <a:solidFill>
                  <a:srgbClr val="000000"/>
                </a:solidFill>
                <a:effectLst/>
                <a:uLnTx/>
                <a:uFillTx/>
                <a:cs typeface="+mn-cs"/>
              </a:rPr>
              <a:t>R </a:t>
            </a:r>
            <a:r>
              <a:rPr kumimoji="1" lang="zh-CN" altLang="en-US" b="0" i="0" u="none" strike="noStrike" kern="0" cap="none" spc="0" normalizeH="0" baseline="0" noProof="0" dirty="0">
                <a:ln>
                  <a:noFill/>
                </a:ln>
                <a:solidFill>
                  <a:srgbClr val="000000"/>
                </a:solidFill>
                <a:effectLst/>
                <a:uLnTx/>
                <a:uFillTx/>
                <a:cs typeface="+mn-cs"/>
              </a:rPr>
              <a:t>中具有</a:t>
            </a:r>
            <a:r>
              <a:rPr kumimoji="1" lang="zh-CN" altLang="en-US" b="0" i="0" u="none" strike="noStrike" kern="0" cap="none" spc="0" normalizeH="0" baseline="0" noProof="0" dirty="0">
                <a:ln>
                  <a:noFill/>
                </a:ln>
                <a:solidFill>
                  <a:srgbClr val="FF0000"/>
                </a:solidFill>
                <a:effectLst/>
                <a:uLnTx/>
                <a:uFillTx/>
                <a:cs typeface="+mn-cs"/>
              </a:rPr>
              <a:t>特定空间联系</a:t>
            </a:r>
            <a:r>
              <a:rPr kumimoji="1" lang="zh-CN" altLang="en-US" b="0" i="0" u="none" strike="noStrike" kern="0" cap="none" spc="0" normalizeH="0" baseline="0" noProof="0" dirty="0">
                <a:ln>
                  <a:noFill/>
                </a:ln>
                <a:solidFill>
                  <a:srgbClr val="000000"/>
                </a:solidFill>
                <a:effectLst/>
                <a:uLnTx/>
                <a:uFillTx/>
                <a:cs typeface="+mn-cs"/>
              </a:rPr>
              <a:t>（可由位置算子确定）的象素对的集合</a:t>
            </a:r>
          </a:p>
          <a:p>
            <a:pPr marR="0" lvl="0" algn="l" defTabSz="914400" rtl="0" eaLnBrk="0" fontAlgn="base" latinLnBrk="0" hangingPunct="0">
              <a:lnSpc>
                <a:spcPct val="120000"/>
              </a:lnSpc>
              <a:spcBef>
                <a:spcPct val="40000"/>
              </a:spcBef>
              <a:spcAft>
                <a:spcPct val="0"/>
              </a:spcAft>
              <a:buClrTx/>
              <a:buSzTx/>
              <a:buFont typeface="Wingdings" panose="05000000000000000000" pitchFamily="2" charset="2"/>
              <a:buChar char="p"/>
              <a:defRPr/>
            </a:pPr>
            <a:r>
              <a:rPr kumimoji="1" lang="zh-CN" altLang="en-US" b="0" i="0" u="none" strike="noStrike" kern="0" cap="none" spc="0" normalizeH="0" baseline="0" noProof="0" dirty="0">
                <a:ln>
                  <a:noFill/>
                </a:ln>
                <a:solidFill>
                  <a:srgbClr val="000000"/>
                </a:solidFill>
                <a:effectLst/>
                <a:uLnTx/>
                <a:uFillTx/>
                <a:cs typeface="+mn-cs"/>
              </a:rPr>
              <a:t>共生矩阵 </a:t>
            </a:r>
            <a:r>
              <a:rPr kumimoji="1" lang="en-US" altLang="zh-CN" b="1" i="1" u="none" strike="noStrike" kern="0" cap="none" spc="0" normalizeH="0" baseline="0" noProof="0" dirty="0">
                <a:ln>
                  <a:noFill/>
                </a:ln>
                <a:solidFill>
                  <a:srgbClr val="000000"/>
                </a:solidFill>
                <a:effectLst/>
                <a:uLnTx/>
                <a:uFillTx/>
                <a:cs typeface="+mn-cs"/>
              </a:rPr>
              <a:t>P </a:t>
            </a:r>
            <a:r>
              <a:rPr kumimoji="1" lang="zh-CN" altLang="en-US" b="0" i="0" u="none" strike="noStrike" kern="0" cap="none" spc="0" normalizeH="0" baseline="0" noProof="0" dirty="0">
                <a:ln>
                  <a:noFill/>
                </a:ln>
                <a:solidFill>
                  <a:srgbClr val="000000"/>
                </a:solidFill>
                <a:effectLst/>
                <a:uLnTx/>
                <a:uFillTx/>
                <a:cs typeface="+mn-cs"/>
              </a:rPr>
              <a:t>中的元素（</a:t>
            </a:r>
            <a:r>
              <a:rPr kumimoji="1" lang="en-US" altLang="zh-CN" b="0" i="0" u="none" strike="noStrike" kern="0" cap="none" spc="0" normalizeH="0" baseline="0" noProof="0" dirty="0">
                <a:ln>
                  <a:noFill/>
                </a:ln>
                <a:solidFill>
                  <a:srgbClr val="000000"/>
                </a:solidFill>
                <a:effectLst/>
                <a:uLnTx/>
                <a:uFillTx/>
                <a:cs typeface="+mn-cs"/>
              </a:rPr>
              <a:t>#</a:t>
            </a:r>
            <a:r>
              <a:rPr kumimoji="1" lang="zh-CN" altLang="en-US" b="0" i="0" u="none" strike="noStrike" kern="0" cap="none" spc="0" normalizeH="0" baseline="0" noProof="0" dirty="0">
                <a:ln>
                  <a:noFill/>
                </a:ln>
                <a:solidFill>
                  <a:srgbClr val="000000"/>
                </a:solidFill>
                <a:effectLst/>
                <a:uLnTx/>
                <a:uFillTx/>
                <a:cs typeface="+mn-cs"/>
              </a:rPr>
              <a:t>代表数量） </a:t>
            </a:r>
          </a:p>
          <a:p>
            <a:pPr marR="0" lvl="0" algn="l" defTabSz="914400" rtl="0" eaLnBrk="0" fontAlgn="base" latinLnBrk="0" hangingPunct="0">
              <a:lnSpc>
                <a:spcPct val="120000"/>
              </a:lnSpc>
              <a:spcBef>
                <a:spcPct val="40000"/>
              </a:spcBef>
              <a:spcAft>
                <a:spcPct val="0"/>
              </a:spcAft>
              <a:buClrTx/>
              <a:buSzTx/>
              <a:buFont typeface="Arial" panose="020B0604020202020204" pitchFamily="34" charset="0"/>
              <a:buChar char="•"/>
              <a:defRPr/>
            </a:pPr>
            <a:endParaRPr kumimoji="1" lang="zh-CN" altLang="en-US" b="0" i="0" u="none" strike="noStrike" kern="0" cap="none" spc="0" normalizeH="0" baseline="0" noProof="0" dirty="0">
              <a:ln>
                <a:noFill/>
              </a:ln>
              <a:solidFill>
                <a:srgbClr val="000000"/>
              </a:solidFill>
              <a:effectLst/>
              <a:uLnTx/>
              <a:uFillTx/>
              <a:cs typeface="+mn-cs"/>
            </a:endParaRPr>
          </a:p>
          <a:p>
            <a:pPr lvl="1" eaLnBrk="0" hangingPunct="0">
              <a:lnSpc>
                <a:spcPct val="120000"/>
              </a:lnSpc>
              <a:spcBef>
                <a:spcPct val="60000"/>
              </a:spcBef>
              <a:buClrTx/>
              <a:buFont typeface="Arial" panose="020B0604020202020204" pitchFamily="34" charset="0"/>
              <a:buChar char="•"/>
              <a:defRPr/>
            </a:pPr>
            <a:endParaRPr kumimoji="1" lang="en-US" altLang="zh-CN" b="0" i="0" u="none" strike="noStrike" kern="0" cap="none" spc="0" normalizeH="0" baseline="0" noProof="0" dirty="0">
              <a:ln>
                <a:noFill/>
              </a:ln>
              <a:solidFill>
                <a:srgbClr val="000000"/>
              </a:solidFill>
              <a:effectLst/>
              <a:uLnTx/>
              <a:uFillTx/>
              <a:cs typeface="+mn-cs"/>
            </a:endParaRPr>
          </a:p>
          <a:p>
            <a:pPr lvl="1" eaLnBrk="0" hangingPunct="0">
              <a:lnSpc>
                <a:spcPct val="120000"/>
              </a:lnSpc>
              <a:spcBef>
                <a:spcPct val="60000"/>
              </a:spcBef>
              <a:buClrTx/>
              <a:buFont typeface="Arial" panose="020B0604020202020204" pitchFamily="34" charset="0"/>
              <a:buChar char="•"/>
              <a:defRPr/>
            </a:pPr>
            <a:r>
              <a:rPr kumimoji="1" lang="zh-CN" altLang="en-US" sz="2400" b="0" i="0" u="none" strike="noStrike" kern="0" cap="none" spc="0" normalizeH="0" baseline="0" noProof="0" dirty="0">
                <a:ln>
                  <a:noFill/>
                </a:ln>
                <a:solidFill>
                  <a:srgbClr val="000000"/>
                </a:solidFill>
                <a:effectLst/>
                <a:uLnTx/>
                <a:uFillTx/>
                <a:cs typeface="+mn-cs"/>
              </a:rPr>
              <a:t>分子：</a:t>
            </a:r>
            <a:r>
              <a:rPr kumimoji="1" lang="zh-CN" altLang="en-US" sz="2400" b="1" i="0" u="none" strike="noStrike" kern="0" cap="none" spc="0" normalizeH="0" baseline="0" noProof="0" dirty="0">
                <a:ln>
                  <a:noFill/>
                </a:ln>
                <a:solidFill>
                  <a:srgbClr val="0070C0"/>
                </a:solidFill>
                <a:effectLst/>
                <a:uLnTx/>
                <a:uFillTx/>
                <a:cs typeface="+mn-cs"/>
              </a:rPr>
              <a:t>具有某种空间关系的、灰度值分别为</a:t>
            </a:r>
            <a:r>
              <a:rPr kumimoji="1" lang="en-US" altLang="zh-CN" sz="2400" b="1" i="1" u="none" strike="noStrike" kern="0" cap="none" spc="0" normalizeH="0" baseline="0" noProof="0" dirty="0">
                <a:ln>
                  <a:noFill/>
                </a:ln>
                <a:solidFill>
                  <a:srgbClr val="0070C0"/>
                </a:solidFill>
                <a:effectLst/>
                <a:uLnTx/>
                <a:uFillTx/>
                <a:cs typeface="+mn-cs"/>
              </a:rPr>
              <a:t>g</a:t>
            </a:r>
            <a:r>
              <a:rPr kumimoji="1" lang="en-US" altLang="zh-CN" sz="2400" b="1" i="0" u="none" strike="noStrike" kern="0" cap="none" spc="0" normalizeH="0" baseline="-20000" noProof="0" dirty="0">
                <a:ln>
                  <a:noFill/>
                </a:ln>
                <a:solidFill>
                  <a:srgbClr val="0070C0"/>
                </a:solidFill>
                <a:effectLst/>
                <a:uLnTx/>
                <a:uFillTx/>
                <a:cs typeface="+mn-cs"/>
              </a:rPr>
              <a:t>1</a:t>
            </a:r>
            <a:r>
              <a:rPr kumimoji="1" lang="zh-CN" altLang="en-US" sz="2400" b="1" i="0" u="none" strike="noStrike" kern="0" cap="none" spc="0" normalizeH="0" baseline="0" noProof="0" dirty="0">
                <a:ln>
                  <a:noFill/>
                </a:ln>
                <a:solidFill>
                  <a:srgbClr val="0070C0"/>
                </a:solidFill>
                <a:effectLst/>
                <a:uLnTx/>
                <a:uFillTx/>
                <a:cs typeface="+mn-cs"/>
              </a:rPr>
              <a:t>和</a:t>
            </a:r>
            <a:r>
              <a:rPr kumimoji="1" lang="en-US" altLang="zh-CN" sz="2400" b="1" i="1" u="none" strike="noStrike" kern="0" cap="none" spc="0" normalizeH="0" baseline="0" noProof="0" dirty="0">
                <a:ln>
                  <a:noFill/>
                </a:ln>
                <a:solidFill>
                  <a:srgbClr val="0070C0"/>
                </a:solidFill>
                <a:effectLst/>
                <a:uLnTx/>
                <a:uFillTx/>
                <a:cs typeface="+mn-cs"/>
              </a:rPr>
              <a:t>g</a:t>
            </a:r>
            <a:r>
              <a:rPr kumimoji="1" lang="en-US" altLang="zh-CN" sz="2400" b="1" i="0" u="none" strike="noStrike" kern="0" cap="none" spc="0" normalizeH="0" baseline="-20000" noProof="0" dirty="0">
                <a:ln>
                  <a:noFill/>
                </a:ln>
                <a:solidFill>
                  <a:srgbClr val="0070C0"/>
                </a:solidFill>
                <a:effectLst/>
                <a:uLnTx/>
                <a:uFillTx/>
                <a:cs typeface="+mn-cs"/>
              </a:rPr>
              <a:t>2</a:t>
            </a:r>
            <a:r>
              <a:rPr kumimoji="1" lang="zh-CN" altLang="en-US" sz="2400" b="1" i="0" u="none" strike="noStrike" kern="0" cap="none" spc="0" normalizeH="0" baseline="0" noProof="0" dirty="0">
                <a:ln>
                  <a:noFill/>
                </a:ln>
                <a:solidFill>
                  <a:srgbClr val="0070C0"/>
                </a:solidFill>
                <a:effectLst/>
                <a:uLnTx/>
                <a:uFillTx/>
                <a:cs typeface="+mn-cs"/>
              </a:rPr>
              <a:t>的象素对的个数</a:t>
            </a:r>
          </a:p>
          <a:p>
            <a:pPr lvl="1" eaLnBrk="0" hangingPunct="0">
              <a:lnSpc>
                <a:spcPct val="120000"/>
              </a:lnSpc>
              <a:buClrTx/>
              <a:buFont typeface="Arial" panose="020B0604020202020204" pitchFamily="34" charset="0"/>
              <a:buChar char="•"/>
              <a:defRPr/>
            </a:pPr>
            <a:r>
              <a:rPr kumimoji="1" lang="zh-CN" altLang="en-US" sz="2400" b="0" i="0" u="none" strike="noStrike" kern="0" cap="none" spc="0" normalizeH="0" baseline="0" noProof="0" dirty="0">
                <a:ln>
                  <a:noFill/>
                </a:ln>
                <a:solidFill>
                  <a:srgbClr val="000000"/>
                </a:solidFill>
                <a:effectLst/>
                <a:uLnTx/>
                <a:uFillTx/>
                <a:cs typeface="+mn-cs"/>
              </a:rPr>
              <a:t>分母：象素对的总和个数</a:t>
            </a:r>
          </a:p>
          <a:p>
            <a:pPr marL="0" marR="0" lvl="0" indent="0" algn="l" defTabSz="914400" rtl="0" eaLnBrk="1" fontAlgn="base" latinLnBrk="0" hangingPunct="1">
              <a:lnSpc>
                <a:spcPct val="100000"/>
              </a:lnSpc>
              <a:spcBef>
                <a:spcPct val="20000"/>
              </a:spcBef>
              <a:spcAft>
                <a:spcPct val="0"/>
              </a:spcAft>
              <a:buClr>
                <a:srgbClr val="3399FF"/>
              </a:buClr>
              <a:buSzTx/>
              <a:buFont typeface="Wingdings" panose="05000000000000000000" pitchFamily="2" charset="2"/>
              <a:buNone/>
              <a:defRPr/>
            </a:pPr>
            <a:endParaRPr kumimoji="1" lang="zh-CN" altLang="en-US" sz="2400" b="0"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32772" name="Object 4"/>
          <p:cNvGraphicFramePr>
            <a:graphicFrameLocks/>
          </p:cNvGraphicFramePr>
          <p:nvPr>
            <p:extLst>
              <p:ext uri="{D42A27DB-BD31-4B8C-83A1-F6EECF244321}">
                <p14:modId xmlns:p14="http://schemas.microsoft.com/office/powerpoint/2010/main" val="4093753625"/>
              </p:ext>
            </p:extLst>
          </p:nvPr>
        </p:nvGraphicFramePr>
        <p:xfrm>
          <a:off x="1619672" y="3068960"/>
          <a:ext cx="6264275" cy="808355"/>
        </p:xfrm>
        <a:graphic>
          <a:graphicData uri="http://schemas.openxmlformats.org/presentationml/2006/ole">
            <mc:AlternateContent xmlns:mc="http://schemas.openxmlformats.org/markup-compatibility/2006">
              <mc:Choice xmlns:v="urn:schemas-microsoft-com:vml" Requires="v">
                <p:oleObj spid="_x0000_s51311" r:id="rId3" imgW="3898900" imgH="355600" progId="">
                  <p:embed/>
                </p:oleObj>
              </mc:Choice>
              <mc:Fallback>
                <p:oleObj r:id="rId3" imgW="3898900" imgH="355600" progId="">
                  <p:embed/>
                  <p:pic>
                    <p:nvPicPr>
                      <p:cNvPr id="0" name="Picture 1" descr="image72"/>
                      <p:cNvPicPr>
                        <a:picLocks noChangeArrowheads="1"/>
                      </p:cNvPicPr>
                      <p:nvPr/>
                    </p:nvPicPr>
                    <p:blipFill>
                      <a:blip r:embed="rId4">
                        <a:extLst>
                          <a:ext uri="{28A0092B-C50C-407E-A947-70E740481C1C}">
                            <a14:useLocalDpi xmlns:a14="http://schemas.microsoft.com/office/drawing/2010/main" val="0"/>
                          </a:ext>
                        </a:extLst>
                      </a:blip>
                      <a:srcRect t="-9111" b="-9111"/>
                      <a:stretch>
                        <a:fillRect/>
                      </a:stretch>
                    </p:blipFill>
                    <p:spPr bwMode="auto">
                      <a:xfrm>
                        <a:off x="1619672" y="3068960"/>
                        <a:ext cx="6264275" cy="808355"/>
                      </a:xfrm>
                      <a:prstGeom prst="rect">
                        <a:avLst/>
                      </a:prstGeom>
                      <a:noFill/>
                      <a:ln>
                        <a:noFill/>
                      </a:ln>
                    </p:spPr>
                  </p:pic>
                </p:oleObj>
              </mc:Fallback>
            </mc:AlternateContent>
          </a:graphicData>
        </a:graphic>
      </p:graphicFrame>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11.3.3  </a:t>
            </a:r>
            <a:r>
              <a:rPr lang="zh-CN" altLang="en-US" dirty="0"/>
              <a:t>纹理</a:t>
            </a:r>
            <a:r>
              <a:rPr lang="en-US" altLang="zh-CN" dirty="0"/>
              <a:t>    </a:t>
            </a:r>
            <a:endParaRPr lang="zh-CN" altLang="en-US" dirty="0"/>
          </a:p>
        </p:txBody>
      </p:sp>
      <p:pic>
        <p:nvPicPr>
          <p:cNvPr id="387074" name="图片 387073"/>
          <p:cNvPicPr>
            <a:picLocks noChangeAspect="1"/>
          </p:cNvPicPr>
          <p:nvPr/>
        </p:nvPicPr>
        <p:blipFill>
          <a:blip r:embed="rId2" cstate="print"/>
          <a:stretch>
            <a:fillRect/>
          </a:stretch>
        </p:blipFill>
        <p:spPr>
          <a:xfrm>
            <a:off x="1115616" y="2708920"/>
            <a:ext cx="6192688" cy="3452182"/>
          </a:xfrm>
          <a:prstGeom prst="rect">
            <a:avLst/>
          </a:prstGeom>
          <a:noFill/>
          <a:ln w="9525">
            <a:noFill/>
          </a:ln>
        </p:spPr>
      </p:pic>
      <p:pic>
        <p:nvPicPr>
          <p:cNvPr id="387075" name="图片 387074"/>
          <p:cNvPicPr>
            <a:picLocks noChangeAspect="1"/>
          </p:cNvPicPr>
          <p:nvPr/>
        </p:nvPicPr>
        <p:blipFill>
          <a:blip r:embed="rId3" cstate="print"/>
          <a:stretch>
            <a:fillRect/>
          </a:stretch>
        </p:blipFill>
        <p:spPr>
          <a:xfrm>
            <a:off x="7740352" y="5301208"/>
            <a:ext cx="1216660" cy="659130"/>
          </a:xfrm>
          <a:prstGeom prst="rect">
            <a:avLst/>
          </a:prstGeom>
          <a:noFill/>
          <a:ln w="9525">
            <a:noFill/>
          </a:ln>
        </p:spPr>
      </p:pic>
      <p:sp>
        <p:nvSpPr>
          <p:cNvPr id="3" name="文本框 2"/>
          <p:cNvSpPr txBox="1"/>
          <p:nvPr/>
        </p:nvSpPr>
        <p:spPr>
          <a:xfrm>
            <a:off x="655321" y="1539875"/>
            <a:ext cx="3268608" cy="460375"/>
          </a:xfrm>
          <a:prstGeom prst="rect">
            <a:avLst/>
          </a:prstGeom>
          <a:noFill/>
        </p:spPr>
        <p:txBody>
          <a:bodyPr wrap="square" rtlCol="0">
            <a:spAutoFit/>
          </a:bodyPr>
          <a:lstStyle/>
          <a:p>
            <a:r>
              <a:rPr lang="zh-CN" altLang="en-US" sz="2400" dirty="0"/>
              <a:t>生成共生矩阵的方式：</a:t>
            </a:r>
          </a:p>
        </p:txBody>
      </p:sp>
      <p:sp>
        <p:nvSpPr>
          <p:cNvPr id="4" name="矩形 3"/>
          <p:cNvSpPr/>
          <p:nvPr/>
        </p:nvSpPr>
        <p:spPr>
          <a:xfrm>
            <a:off x="4600311" y="2178925"/>
            <a:ext cx="2185214" cy="369332"/>
          </a:xfrm>
          <a:prstGeom prst="rect">
            <a:avLst/>
          </a:prstGeom>
        </p:spPr>
        <p:txBody>
          <a:bodyPr wrap="none">
            <a:spAutoFit/>
          </a:bodyPr>
          <a:lstStyle/>
          <a:p>
            <a:r>
              <a:rPr kumimoji="1" lang="zh-CN" altLang="en-US" kern="0" dirty="0">
                <a:solidFill>
                  <a:srgbClr val="000000"/>
                </a:solidFill>
              </a:rPr>
              <a:t>关系：</a:t>
            </a:r>
            <a:r>
              <a:rPr kumimoji="1" lang="en-US" altLang="zh-CN" i="1" kern="0" dirty="0">
                <a:solidFill>
                  <a:srgbClr val="000000"/>
                </a:solidFill>
              </a:rPr>
              <a:t>g</a:t>
            </a:r>
            <a:r>
              <a:rPr kumimoji="1" lang="en-US" altLang="zh-CN" kern="0" baseline="-20000" dirty="0">
                <a:solidFill>
                  <a:srgbClr val="000000"/>
                </a:solidFill>
              </a:rPr>
              <a:t>2</a:t>
            </a:r>
            <a:r>
              <a:rPr kumimoji="1" lang="zh-CN" altLang="en-US" kern="0" dirty="0">
                <a:solidFill>
                  <a:srgbClr val="000000"/>
                </a:solidFill>
              </a:rPr>
              <a:t>在</a:t>
            </a:r>
            <a:r>
              <a:rPr kumimoji="1" lang="en-US" altLang="zh-CN" i="1" kern="0" dirty="0">
                <a:solidFill>
                  <a:srgbClr val="000000"/>
                </a:solidFill>
              </a:rPr>
              <a:t>g</a:t>
            </a:r>
            <a:r>
              <a:rPr kumimoji="1" lang="en-US" altLang="zh-CN" kern="0" baseline="-20000" dirty="0">
                <a:solidFill>
                  <a:srgbClr val="000000"/>
                </a:solidFill>
              </a:rPr>
              <a:t>1</a:t>
            </a:r>
            <a:r>
              <a:rPr kumimoji="1" lang="zh-CN" altLang="en-US" kern="0" dirty="0">
                <a:solidFill>
                  <a:srgbClr val="000000"/>
                </a:solidFill>
              </a:rPr>
              <a:t>的右边</a:t>
            </a:r>
            <a:endParaRPr lang="zh-CN" altLang="en-US"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11.3.3  </a:t>
            </a:r>
            <a:r>
              <a:rPr lang="zh-CN" altLang="en-US" dirty="0"/>
              <a:t>纹理</a:t>
            </a:r>
            <a:r>
              <a:rPr lang="en-US" altLang="zh-CN" dirty="0"/>
              <a:t>    </a:t>
            </a:r>
            <a:endParaRPr lang="zh-CN" altLang="en-US" dirty="0"/>
          </a:p>
        </p:txBody>
      </p:sp>
      <p:pic>
        <p:nvPicPr>
          <p:cNvPr id="385026" name="图片 385025"/>
          <p:cNvPicPr>
            <a:picLocks noChangeAspect="1"/>
          </p:cNvPicPr>
          <p:nvPr/>
        </p:nvPicPr>
        <p:blipFill>
          <a:blip r:embed="rId2" cstate="print"/>
          <a:stretch>
            <a:fillRect/>
          </a:stretch>
        </p:blipFill>
        <p:spPr>
          <a:xfrm>
            <a:off x="3131840" y="2122629"/>
            <a:ext cx="2599055" cy="2665730"/>
          </a:xfrm>
          <a:prstGeom prst="rect">
            <a:avLst/>
          </a:prstGeom>
          <a:noFill/>
          <a:ln w="9525">
            <a:noFill/>
          </a:ln>
        </p:spPr>
      </p:pic>
      <p:pic>
        <p:nvPicPr>
          <p:cNvPr id="384002" name="图片 384001"/>
          <p:cNvPicPr>
            <a:picLocks noChangeAspect="1"/>
          </p:cNvPicPr>
          <p:nvPr/>
        </p:nvPicPr>
        <p:blipFill>
          <a:blip r:embed="rId3" cstate="print"/>
          <a:stretch>
            <a:fillRect/>
          </a:stretch>
        </p:blipFill>
        <p:spPr>
          <a:xfrm>
            <a:off x="1403648" y="4995678"/>
            <a:ext cx="5330190" cy="1777365"/>
          </a:xfrm>
          <a:prstGeom prst="rect">
            <a:avLst/>
          </a:prstGeom>
          <a:noFill/>
          <a:ln w="9525">
            <a:noFill/>
          </a:ln>
        </p:spPr>
      </p:pic>
      <p:pic>
        <p:nvPicPr>
          <p:cNvPr id="384003" name="图片 384002"/>
          <p:cNvPicPr>
            <a:picLocks noChangeAspect="1"/>
          </p:cNvPicPr>
          <p:nvPr/>
        </p:nvPicPr>
        <p:blipFill>
          <a:blip r:embed="rId4" cstate="print"/>
          <a:stretch>
            <a:fillRect/>
          </a:stretch>
        </p:blipFill>
        <p:spPr>
          <a:xfrm>
            <a:off x="7187228" y="5256981"/>
            <a:ext cx="1060450" cy="1516062"/>
          </a:xfrm>
          <a:prstGeom prst="rect">
            <a:avLst/>
          </a:prstGeom>
          <a:noFill/>
          <a:ln w="9525">
            <a:noFill/>
          </a:ln>
        </p:spPr>
      </p:pic>
      <p:pic>
        <p:nvPicPr>
          <p:cNvPr id="385027" name="图片 385026"/>
          <p:cNvPicPr>
            <a:picLocks noChangeAspect="1"/>
          </p:cNvPicPr>
          <p:nvPr/>
        </p:nvPicPr>
        <p:blipFill>
          <a:blip r:embed="rId5" cstate="print"/>
          <a:stretch>
            <a:fillRect/>
          </a:stretch>
        </p:blipFill>
        <p:spPr>
          <a:xfrm>
            <a:off x="5730895" y="2987005"/>
            <a:ext cx="1071562" cy="1846263"/>
          </a:xfrm>
          <a:prstGeom prst="rect">
            <a:avLst/>
          </a:prstGeom>
          <a:noFill/>
          <a:ln w="9525">
            <a:noFill/>
          </a:ln>
        </p:spPr>
      </p:pic>
      <p:sp>
        <p:nvSpPr>
          <p:cNvPr id="3" name="文本框 2"/>
          <p:cNvSpPr txBox="1"/>
          <p:nvPr/>
        </p:nvSpPr>
        <p:spPr>
          <a:xfrm>
            <a:off x="574675" y="1466215"/>
            <a:ext cx="8328660" cy="707886"/>
          </a:xfrm>
          <a:prstGeom prst="rect">
            <a:avLst/>
          </a:prstGeom>
          <a:noFill/>
        </p:spPr>
        <p:txBody>
          <a:bodyPr wrap="square" rtlCol="0">
            <a:spAutoFit/>
          </a:bodyPr>
          <a:lstStyle/>
          <a:p>
            <a:r>
              <a:rPr lang="zh-CN" altLang="en-US" sz="2000" dirty="0"/>
              <a:t>随机模式，周期模式（正弦波），混合纹理模式图片（上图）及其共生矩阵（下图）</a:t>
            </a:r>
          </a:p>
        </p:txBody>
      </p:sp>
      <p:sp>
        <p:nvSpPr>
          <p:cNvPr id="8" name="矩形 7"/>
          <p:cNvSpPr/>
          <p:nvPr/>
        </p:nvSpPr>
        <p:spPr>
          <a:xfrm>
            <a:off x="472554" y="4626346"/>
            <a:ext cx="2185214" cy="369332"/>
          </a:xfrm>
          <a:prstGeom prst="rect">
            <a:avLst/>
          </a:prstGeom>
        </p:spPr>
        <p:txBody>
          <a:bodyPr wrap="none">
            <a:spAutoFit/>
          </a:bodyPr>
          <a:lstStyle/>
          <a:p>
            <a:r>
              <a:rPr kumimoji="1" lang="zh-CN" altLang="en-US" kern="0" dirty="0">
                <a:solidFill>
                  <a:srgbClr val="000000"/>
                </a:solidFill>
              </a:rPr>
              <a:t>关系：</a:t>
            </a:r>
            <a:r>
              <a:rPr kumimoji="1" lang="en-US" altLang="zh-CN" i="1" kern="0" dirty="0">
                <a:solidFill>
                  <a:srgbClr val="000000"/>
                </a:solidFill>
              </a:rPr>
              <a:t>g</a:t>
            </a:r>
            <a:r>
              <a:rPr kumimoji="1" lang="en-US" altLang="zh-CN" kern="0" baseline="-20000" dirty="0">
                <a:solidFill>
                  <a:srgbClr val="000000"/>
                </a:solidFill>
              </a:rPr>
              <a:t>2</a:t>
            </a:r>
            <a:r>
              <a:rPr kumimoji="1" lang="zh-CN" altLang="en-US" kern="0" dirty="0">
                <a:solidFill>
                  <a:srgbClr val="000000"/>
                </a:solidFill>
              </a:rPr>
              <a:t>在</a:t>
            </a:r>
            <a:r>
              <a:rPr kumimoji="1" lang="en-US" altLang="zh-CN" i="1" kern="0" dirty="0">
                <a:solidFill>
                  <a:srgbClr val="000000"/>
                </a:solidFill>
              </a:rPr>
              <a:t>g</a:t>
            </a:r>
            <a:r>
              <a:rPr kumimoji="1" lang="en-US" altLang="zh-CN" kern="0" baseline="-20000" dirty="0">
                <a:solidFill>
                  <a:srgbClr val="000000"/>
                </a:solidFill>
              </a:rPr>
              <a:t>1</a:t>
            </a:r>
            <a:r>
              <a:rPr kumimoji="1" lang="zh-CN" altLang="en-US" kern="0" dirty="0">
                <a:solidFill>
                  <a:srgbClr val="000000"/>
                </a:solidFill>
              </a:rPr>
              <a:t>的右边</a:t>
            </a:r>
            <a:endParaRPr lang="zh-CN" altLang="en-US"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11.3.3  </a:t>
            </a:r>
            <a:r>
              <a:rPr lang="zh-CN" altLang="en-US" dirty="0"/>
              <a:t>纹理</a:t>
            </a:r>
            <a:r>
              <a:rPr lang="en-US" altLang="zh-CN" dirty="0"/>
              <a:t>    </a:t>
            </a:r>
            <a:endParaRPr lang="zh-CN" altLang="en-US" dirty="0"/>
          </a:p>
        </p:txBody>
      </p:sp>
      <p:sp>
        <p:nvSpPr>
          <p:cNvPr id="63490" name="Text Box 3"/>
          <p:cNvSpPr txBox="1"/>
          <p:nvPr/>
        </p:nvSpPr>
        <p:spPr>
          <a:xfrm>
            <a:off x="574675" y="1341438"/>
            <a:ext cx="7916863" cy="4860925"/>
          </a:xfrm>
          <a:prstGeom prst="rect">
            <a:avLst/>
          </a:prstGeom>
          <a:noFill/>
          <a:ln w="9525">
            <a:noFill/>
          </a:ln>
        </p:spPr>
        <p:txBody>
          <a:bodyPr/>
          <a:lstStyle/>
          <a:p>
            <a:pPr algn="just">
              <a:spcBef>
                <a:spcPct val="40000"/>
              </a:spcBef>
              <a:spcAft>
                <a:spcPct val="10000"/>
              </a:spcAft>
            </a:pPr>
            <a:r>
              <a:rPr lang="zh-CN" altLang="en-US" sz="2800" b="1" dirty="0">
                <a:latin typeface="+mn-ea"/>
              </a:rPr>
              <a:t>结构法：纹理基元和排列规则</a:t>
            </a:r>
          </a:p>
          <a:p>
            <a:pPr>
              <a:lnSpc>
                <a:spcPct val="120000"/>
              </a:lnSpc>
              <a:spcAft>
                <a:spcPct val="10000"/>
              </a:spcAft>
            </a:pPr>
            <a:r>
              <a:rPr lang="zh-CN" altLang="en-US" dirty="0">
                <a:latin typeface="+mn-ea"/>
              </a:rPr>
              <a:t>    结构法的基本思想：复杂的纹理可由一些简单的</a:t>
            </a:r>
            <a:r>
              <a:rPr lang="zh-CN" altLang="en-US" dirty="0">
                <a:solidFill>
                  <a:srgbClr val="FF0000"/>
                </a:solidFill>
                <a:latin typeface="+mn-ea"/>
              </a:rPr>
              <a:t>纹理基元</a:t>
            </a:r>
            <a:r>
              <a:rPr lang="zh-CN" altLang="en-US" dirty="0">
                <a:latin typeface="+mn-ea"/>
              </a:rPr>
              <a:t>（基本纹理元素）以一定的有规律的形式重复排列组合而成</a:t>
            </a:r>
          </a:p>
          <a:p>
            <a:pPr>
              <a:spcBef>
                <a:spcPct val="40000"/>
              </a:spcBef>
              <a:spcAft>
                <a:spcPct val="20000"/>
              </a:spcAft>
            </a:pPr>
            <a:r>
              <a:rPr lang="zh-CN" altLang="en-US" dirty="0">
                <a:latin typeface="+mn-ea"/>
              </a:rPr>
              <a:t>     </a:t>
            </a:r>
            <a:r>
              <a:rPr lang="en-US" altLang="zh-CN" dirty="0">
                <a:latin typeface="+mn-ea"/>
              </a:rPr>
              <a:t>(1)  </a:t>
            </a:r>
            <a:r>
              <a:rPr lang="zh-CN" altLang="en-US" dirty="0">
                <a:latin typeface="+mn-ea"/>
              </a:rPr>
              <a:t>确定纹理基元		</a:t>
            </a:r>
            <a:r>
              <a:rPr lang="en-US" altLang="zh-CN" dirty="0">
                <a:latin typeface="+mn-ea"/>
              </a:rPr>
              <a:t>(2)  </a:t>
            </a:r>
            <a:r>
              <a:rPr lang="zh-CN" altLang="en-US" dirty="0">
                <a:latin typeface="+mn-ea"/>
              </a:rPr>
              <a:t>建立排列规则</a:t>
            </a:r>
          </a:p>
          <a:p>
            <a:pPr>
              <a:spcBef>
                <a:spcPct val="40000"/>
              </a:spcBef>
              <a:spcAft>
                <a:spcPct val="20000"/>
              </a:spcAft>
            </a:pPr>
            <a:endParaRPr lang="zh-CN" altLang="en-US" dirty="0">
              <a:latin typeface="+mn-ea"/>
            </a:endParaRPr>
          </a:p>
          <a:p>
            <a:pPr>
              <a:spcBef>
                <a:spcPct val="40000"/>
              </a:spcBef>
              <a:spcAft>
                <a:spcPct val="20000"/>
              </a:spcAft>
            </a:pPr>
            <a:r>
              <a:rPr lang="zh-CN" altLang="en-US" sz="2800" b="1" dirty="0">
                <a:latin typeface="+mn-ea"/>
              </a:rPr>
              <a:t>  </a:t>
            </a:r>
          </a:p>
        </p:txBody>
      </p:sp>
      <p:sp>
        <p:nvSpPr>
          <p:cNvPr id="3" name="内容占位符 2"/>
          <p:cNvSpPr>
            <a:spLocks noGrp="1"/>
          </p:cNvSpPr>
          <p:nvPr>
            <p:ph idx="1"/>
          </p:nvPr>
        </p:nvSpPr>
        <p:spPr>
          <a:xfrm>
            <a:off x="574675" y="3185795"/>
            <a:ext cx="5538470" cy="3237865"/>
          </a:xfrm>
        </p:spPr>
        <p:txBody>
          <a:bodyPr vert="horz" wrap="square" lIns="91440" tIns="45720" rIns="91440" bIns="45720" numCol="1" anchor="t" anchorCtr="0" compatLnSpc="1"/>
          <a:lstStyle/>
          <a:p>
            <a:pPr marL="0" marR="0" lvl="0" indent="0" algn="just" defTabSz="914400" rtl="0" eaLnBrk="0" fontAlgn="base" latinLnBrk="0" hangingPunct="0">
              <a:lnSpc>
                <a:spcPct val="100000"/>
              </a:lnSpc>
              <a:spcBef>
                <a:spcPct val="40000"/>
              </a:spcBef>
              <a:spcAft>
                <a:spcPct val="10000"/>
              </a:spcAft>
              <a:buClrTx/>
              <a:buSzTx/>
              <a:buFont typeface="Wingdings" panose="05000000000000000000" pitchFamily="2" charset="2"/>
              <a:buNone/>
              <a:defRPr/>
            </a:pPr>
            <a:r>
              <a:rPr kumimoji="1" lang="en-US" altLang="zh-CN" sz="1800" b="1" i="0" u="none" strike="noStrike" kern="0" cap="none" spc="0" normalizeH="0" baseline="0" noProof="0" dirty="0">
                <a:ln>
                  <a:noFill/>
                </a:ln>
                <a:solidFill>
                  <a:srgbClr val="000000"/>
                </a:solidFill>
                <a:effectLst/>
                <a:uLnTx/>
                <a:uFillTx/>
                <a:latin typeface="+mn-ea"/>
                <a:cs typeface="+mn-cs"/>
              </a:rPr>
              <a:t>8</a:t>
            </a:r>
            <a:r>
              <a:rPr kumimoji="1" lang="zh-CN" altLang="en-US" sz="1800" b="1" i="0" u="none" strike="noStrike" kern="0" cap="none" spc="0" normalizeH="0" baseline="0" noProof="0" dirty="0">
                <a:ln>
                  <a:noFill/>
                </a:ln>
                <a:solidFill>
                  <a:srgbClr val="000000"/>
                </a:solidFill>
                <a:effectLst/>
                <a:uLnTx/>
                <a:uFillTx/>
                <a:latin typeface="+mn-ea"/>
                <a:cs typeface="+mn-cs"/>
              </a:rPr>
              <a:t>个重写规则（</a:t>
            </a:r>
            <a:r>
              <a:rPr kumimoji="1" lang="en-US" altLang="zh-CN" sz="1800" b="1" i="1" u="none" strike="noStrike" kern="0" cap="none" spc="0" normalizeH="0" baseline="0" noProof="0" dirty="0">
                <a:ln>
                  <a:noFill/>
                </a:ln>
                <a:solidFill>
                  <a:srgbClr val="000000"/>
                </a:solidFill>
                <a:effectLst/>
                <a:uLnTx/>
                <a:uFillTx/>
                <a:latin typeface="+mn-ea"/>
                <a:cs typeface="+mn-cs"/>
              </a:rPr>
              <a:t>a</a:t>
            </a:r>
            <a:r>
              <a:rPr kumimoji="1" lang="zh-CN" altLang="en-US" sz="1800" b="1" i="0" u="none" strike="noStrike" kern="0" cap="none" spc="0" normalizeH="0" baseline="0" noProof="0" dirty="0">
                <a:ln>
                  <a:noFill/>
                </a:ln>
                <a:solidFill>
                  <a:srgbClr val="000000"/>
                </a:solidFill>
                <a:effectLst/>
                <a:uLnTx/>
                <a:uFillTx/>
                <a:latin typeface="+mn-ea"/>
                <a:cs typeface="+mn-cs"/>
              </a:rPr>
              <a:t>：模式，</a:t>
            </a:r>
            <a:r>
              <a:rPr kumimoji="1" lang="en-US" altLang="zh-CN" sz="1800" b="1" i="1" u="none" strike="noStrike" kern="0" cap="none" spc="0" normalizeH="0" baseline="0" noProof="0" dirty="0">
                <a:ln>
                  <a:noFill/>
                </a:ln>
                <a:solidFill>
                  <a:srgbClr val="000000"/>
                </a:solidFill>
                <a:effectLst/>
                <a:uLnTx/>
                <a:uFillTx/>
                <a:latin typeface="+mn-ea"/>
                <a:cs typeface="+mn-cs"/>
              </a:rPr>
              <a:t>b</a:t>
            </a:r>
            <a:r>
              <a:rPr kumimoji="1" lang="zh-CN" altLang="en-US" sz="1800" b="1" i="0" u="none" strike="noStrike" kern="0" cap="none" spc="0" normalizeH="0" baseline="0" noProof="0" dirty="0">
                <a:ln>
                  <a:noFill/>
                </a:ln>
                <a:solidFill>
                  <a:srgbClr val="000000"/>
                </a:solidFill>
                <a:effectLst/>
                <a:uLnTx/>
                <a:uFillTx/>
                <a:latin typeface="+mn-ea"/>
                <a:cs typeface="+mn-cs"/>
              </a:rPr>
              <a:t>：向下，</a:t>
            </a:r>
            <a:r>
              <a:rPr kumimoji="1" lang="en-US" altLang="zh-CN" sz="1800" b="1" i="1" u="none" strike="noStrike" kern="0" cap="none" spc="0" normalizeH="0" baseline="0" noProof="0" dirty="0">
                <a:ln>
                  <a:noFill/>
                </a:ln>
                <a:solidFill>
                  <a:srgbClr val="000000"/>
                </a:solidFill>
                <a:effectLst/>
                <a:uLnTx/>
                <a:uFillTx/>
                <a:latin typeface="+mn-ea"/>
                <a:cs typeface="+mn-cs"/>
              </a:rPr>
              <a:t>c</a:t>
            </a:r>
            <a:r>
              <a:rPr kumimoji="1" lang="zh-CN" altLang="en-US" sz="1800" b="1" i="0" u="none" strike="noStrike" kern="0" cap="none" spc="0" normalizeH="0" baseline="0" noProof="0" dirty="0">
                <a:ln>
                  <a:noFill/>
                </a:ln>
                <a:solidFill>
                  <a:srgbClr val="000000"/>
                </a:solidFill>
                <a:effectLst/>
                <a:uLnTx/>
                <a:uFillTx/>
                <a:latin typeface="+mn-ea"/>
                <a:cs typeface="+mn-cs"/>
              </a:rPr>
              <a:t>：向左） </a:t>
            </a:r>
            <a:endParaRPr kumimoji="1" lang="zh-CN" altLang="en-US" sz="1800" b="0" i="0" u="none" strike="noStrike" kern="0" cap="none" spc="0" normalizeH="0" baseline="0" noProof="0" dirty="0">
              <a:ln>
                <a:noFill/>
              </a:ln>
              <a:solidFill>
                <a:srgbClr val="000000"/>
              </a:solidFill>
              <a:effectLst/>
              <a:uLnTx/>
              <a:uFillTx/>
              <a:latin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r>
              <a:rPr kumimoji="1" lang="zh-CN" altLang="en-US" sz="1800" b="0" i="0" u="none" strike="noStrike" kern="0" cap="none" spc="0" normalizeH="0" baseline="0" noProof="0" dirty="0">
                <a:ln>
                  <a:noFill/>
                </a:ln>
                <a:solidFill>
                  <a:srgbClr val="000000"/>
                </a:solidFill>
                <a:effectLst/>
                <a:uLnTx/>
                <a:uFillTx/>
                <a:latin typeface="+mn-ea"/>
                <a:cs typeface="+mn-cs"/>
              </a:rPr>
              <a:t>	</a:t>
            </a:r>
            <a:r>
              <a:rPr kumimoji="1" lang="en-US" altLang="zh-CN" sz="1800" b="0" i="0" u="none" strike="noStrike" kern="0" cap="none" spc="0" normalizeH="0" baseline="0" noProof="0" dirty="0">
                <a:ln>
                  <a:noFill/>
                </a:ln>
                <a:solidFill>
                  <a:srgbClr val="000000"/>
                </a:solidFill>
                <a:effectLst/>
                <a:uLnTx/>
                <a:uFillTx/>
                <a:latin typeface="+mn-ea"/>
                <a:cs typeface="+mn-cs"/>
              </a:rPr>
              <a:t>(1) </a:t>
            </a:r>
            <a:r>
              <a:rPr kumimoji="1" lang="en-US" altLang="zh-CN" sz="1800" b="0" i="1" u="none" strike="noStrike" kern="0" cap="none" spc="0" normalizeH="0" baseline="0" noProof="0" dirty="0">
                <a:ln>
                  <a:noFill/>
                </a:ln>
                <a:solidFill>
                  <a:srgbClr val="000000"/>
                </a:solidFill>
                <a:effectLst/>
                <a:uLnTx/>
                <a:uFillTx/>
                <a:latin typeface="+mn-ea"/>
                <a:cs typeface="+mn-cs"/>
              </a:rPr>
              <a:t>S</a:t>
            </a:r>
            <a:r>
              <a:rPr kumimoji="1" lang="en-US" altLang="zh-CN" sz="1800" b="0" i="0" u="none" strike="noStrike" kern="0" cap="none" spc="0" normalizeH="0" baseline="0" noProof="0" dirty="0">
                <a:ln>
                  <a:noFill/>
                </a:ln>
                <a:solidFill>
                  <a:srgbClr val="000000"/>
                </a:solidFill>
                <a:effectLst/>
                <a:uLnTx/>
                <a:uFillTx/>
                <a:latin typeface="+mn-ea"/>
                <a:cs typeface="+mn-cs"/>
              </a:rPr>
              <a:t> </a:t>
            </a:r>
            <a:r>
              <a:rPr kumimoji="1" lang="en-US" altLang="zh-CN" sz="1800" b="0" i="0" u="none" strike="noStrike" kern="0" cap="none" spc="0" normalizeH="0" baseline="0" noProof="0" dirty="0">
                <a:ln>
                  <a:noFill/>
                </a:ln>
                <a:solidFill>
                  <a:srgbClr val="000000"/>
                </a:solidFill>
                <a:effectLst/>
                <a:uLnTx/>
                <a:uFillTx/>
                <a:latin typeface="+mn-ea"/>
                <a:cs typeface="+mn-cs"/>
                <a:sym typeface="Symbol" panose="05050102010706020507" pitchFamily="18" charset="2"/>
              </a:rPr>
              <a:t></a:t>
            </a:r>
            <a:r>
              <a:rPr kumimoji="1" lang="en-US" altLang="zh-CN" sz="1800" b="0" i="0" u="none" strike="noStrike" kern="0" cap="none" spc="0" normalizeH="0" baseline="0" noProof="0" dirty="0">
                <a:ln>
                  <a:noFill/>
                </a:ln>
                <a:solidFill>
                  <a:srgbClr val="000000"/>
                </a:solidFill>
                <a:effectLst/>
                <a:uLnTx/>
                <a:uFillTx/>
                <a:latin typeface="+mn-ea"/>
                <a:cs typeface="+mn-cs"/>
              </a:rPr>
              <a:t> </a:t>
            </a:r>
            <a:r>
              <a:rPr kumimoji="1" lang="en-US" altLang="zh-CN" sz="1800" b="0" i="1" u="none" strike="noStrike" kern="0" cap="none" spc="0" normalizeH="0" baseline="0" noProof="0" dirty="0">
                <a:ln>
                  <a:noFill/>
                </a:ln>
                <a:solidFill>
                  <a:srgbClr val="000000"/>
                </a:solidFill>
                <a:effectLst/>
                <a:uLnTx/>
                <a:uFillTx/>
                <a:latin typeface="+mn-ea"/>
                <a:cs typeface="+mn-cs"/>
              </a:rPr>
              <a:t>aA</a:t>
            </a:r>
            <a:r>
              <a:rPr kumimoji="1" lang="zh-CN" altLang="en-US" sz="1800" b="0" i="0" u="none" strike="noStrike" kern="0" cap="none" spc="0" normalizeH="0" baseline="0" noProof="0" dirty="0">
                <a:ln>
                  <a:noFill/>
                </a:ln>
                <a:solidFill>
                  <a:srgbClr val="000000"/>
                </a:solidFill>
                <a:effectLst/>
                <a:uLnTx/>
                <a:uFillTx/>
                <a:latin typeface="+mn-ea"/>
                <a:cs typeface="+mn-cs"/>
              </a:rPr>
              <a:t>（变量</a:t>
            </a:r>
            <a:r>
              <a:rPr kumimoji="1" lang="en-US" altLang="zh-CN" sz="1800" b="0" i="1" u="none" strike="noStrike" kern="0" cap="none" spc="0" normalizeH="0" baseline="0" noProof="0" dirty="0">
                <a:ln>
                  <a:noFill/>
                </a:ln>
                <a:solidFill>
                  <a:srgbClr val="000000"/>
                </a:solidFill>
                <a:effectLst/>
                <a:uLnTx/>
                <a:uFillTx/>
                <a:latin typeface="+mn-ea"/>
                <a:cs typeface="+mn-cs"/>
              </a:rPr>
              <a:t>S</a:t>
            </a:r>
            <a:r>
              <a:rPr kumimoji="1" lang="zh-CN" altLang="en-US" sz="1800" b="0" i="0" u="none" strike="noStrike" kern="0" cap="none" spc="0" normalizeH="0" baseline="0" noProof="0" dirty="0">
                <a:ln>
                  <a:noFill/>
                </a:ln>
                <a:solidFill>
                  <a:srgbClr val="000000"/>
                </a:solidFill>
                <a:effectLst/>
                <a:uLnTx/>
                <a:uFillTx/>
                <a:latin typeface="+mn-ea"/>
                <a:cs typeface="+mn-cs"/>
              </a:rPr>
              <a:t>可用</a:t>
            </a:r>
            <a:r>
              <a:rPr kumimoji="1" lang="en-US" altLang="zh-CN" sz="1800" b="0" i="1" u="none" strike="noStrike" kern="0" cap="none" spc="0" normalizeH="0" baseline="0" noProof="0" dirty="0">
                <a:ln>
                  <a:noFill/>
                </a:ln>
                <a:solidFill>
                  <a:srgbClr val="000000"/>
                </a:solidFill>
                <a:effectLst/>
                <a:uLnTx/>
                <a:uFillTx/>
                <a:latin typeface="+mn-ea"/>
                <a:cs typeface="+mn-cs"/>
              </a:rPr>
              <a:t>aA</a:t>
            </a:r>
            <a:r>
              <a:rPr kumimoji="1" lang="zh-CN" altLang="en-US" sz="1800" b="0" i="0" u="none" strike="noStrike" kern="0" cap="none" spc="0" normalizeH="0" baseline="0" noProof="0" dirty="0">
                <a:ln>
                  <a:noFill/>
                </a:ln>
                <a:solidFill>
                  <a:srgbClr val="000000"/>
                </a:solidFill>
                <a:effectLst/>
                <a:uLnTx/>
                <a:uFillTx/>
                <a:latin typeface="+mn-ea"/>
                <a:cs typeface="+mn-cs"/>
              </a:rPr>
              <a:t>来替换）</a:t>
            </a:r>
          </a:p>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r>
              <a:rPr kumimoji="1" lang="zh-CN" altLang="en-US" sz="1800" b="0" i="0" u="none" strike="noStrike" kern="0" cap="none" spc="0" normalizeH="0" baseline="0" noProof="0" dirty="0">
                <a:ln>
                  <a:noFill/>
                </a:ln>
                <a:solidFill>
                  <a:srgbClr val="000000"/>
                </a:solidFill>
                <a:effectLst/>
                <a:uLnTx/>
                <a:uFillTx/>
                <a:latin typeface="+mn-ea"/>
                <a:cs typeface="+mn-cs"/>
              </a:rPr>
              <a:t>	</a:t>
            </a:r>
            <a:r>
              <a:rPr kumimoji="1" lang="en-US" altLang="zh-CN" sz="1800" b="0" i="0" u="none" strike="noStrike" kern="0" cap="none" spc="0" normalizeH="0" baseline="0" noProof="0" dirty="0">
                <a:ln>
                  <a:noFill/>
                </a:ln>
                <a:solidFill>
                  <a:srgbClr val="000000"/>
                </a:solidFill>
                <a:effectLst/>
                <a:uLnTx/>
                <a:uFillTx/>
                <a:latin typeface="+mn-ea"/>
                <a:cs typeface="+mn-cs"/>
              </a:rPr>
              <a:t>(2) </a:t>
            </a:r>
            <a:r>
              <a:rPr kumimoji="1" lang="en-US" altLang="zh-CN" sz="1800" b="0" i="1" u="none" strike="noStrike" kern="0" cap="none" spc="0" normalizeH="0" baseline="0" noProof="0" dirty="0">
                <a:ln>
                  <a:noFill/>
                </a:ln>
                <a:solidFill>
                  <a:srgbClr val="000000"/>
                </a:solidFill>
                <a:effectLst/>
                <a:uLnTx/>
                <a:uFillTx/>
                <a:latin typeface="+mn-ea"/>
                <a:cs typeface="+mn-cs"/>
              </a:rPr>
              <a:t>S</a:t>
            </a:r>
            <a:r>
              <a:rPr kumimoji="1" lang="en-US" altLang="zh-CN" sz="1800" b="0" i="0" u="none" strike="noStrike" kern="0" cap="none" spc="0" normalizeH="0" baseline="0" noProof="0" dirty="0">
                <a:ln>
                  <a:noFill/>
                </a:ln>
                <a:solidFill>
                  <a:srgbClr val="000000"/>
                </a:solidFill>
                <a:effectLst/>
                <a:uLnTx/>
                <a:uFillTx/>
                <a:latin typeface="+mn-ea"/>
                <a:cs typeface="+mn-cs"/>
              </a:rPr>
              <a:t> </a:t>
            </a:r>
            <a:r>
              <a:rPr kumimoji="1" lang="en-US" altLang="zh-CN" sz="1800" b="0" i="0" u="none" strike="noStrike" kern="0" cap="none" spc="0" normalizeH="0" baseline="0" noProof="0" dirty="0">
                <a:ln>
                  <a:noFill/>
                </a:ln>
                <a:solidFill>
                  <a:srgbClr val="000000"/>
                </a:solidFill>
                <a:effectLst/>
                <a:uLnTx/>
                <a:uFillTx/>
                <a:latin typeface="+mn-ea"/>
                <a:cs typeface="+mn-cs"/>
                <a:sym typeface="Symbol" panose="05050102010706020507" pitchFamily="18" charset="2"/>
              </a:rPr>
              <a:t></a:t>
            </a:r>
            <a:r>
              <a:rPr kumimoji="1" lang="en-US" altLang="zh-CN" sz="1800" b="0" i="0" u="none" strike="noStrike" kern="0" cap="none" spc="0" normalizeH="0" baseline="0" noProof="0" dirty="0">
                <a:ln>
                  <a:noFill/>
                </a:ln>
                <a:solidFill>
                  <a:srgbClr val="000000"/>
                </a:solidFill>
                <a:effectLst/>
                <a:uLnTx/>
                <a:uFillTx/>
                <a:latin typeface="+mn-ea"/>
                <a:cs typeface="+mn-cs"/>
              </a:rPr>
              <a:t> </a:t>
            </a:r>
            <a:r>
              <a:rPr kumimoji="1" lang="en-US" altLang="zh-CN" sz="1800" b="0" i="1" u="none" strike="noStrike" kern="0" cap="none" spc="0" normalizeH="0" baseline="0" noProof="0" dirty="0">
                <a:ln>
                  <a:noFill/>
                </a:ln>
                <a:solidFill>
                  <a:srgbClr val="000000"/>
                </a:solidFill>
                <a:effectLst/>
                <a:uLnTx/>
                <a:uFillTx/>
                <a:latin typeface="+mn-ea"/>
                <a:cs typeface="+mn-cs"/>
              </a:rPr>
              <a:t>bA</a:t>
            </a:r>
            <a:r>
              <a:rPr kumimoji="1" lang="zh-CN" altLang="en-US" sz="1800" b="0" i="0" u="none" strike="noStrike" kern="0" cap="none" spc="0" normalizeH="0" baseline="0" noProof="0" dirty="0">
                <a:ln>
                  <a:noFill/>
                </a:ln>
                <a:solidFill>
                  <a:srgbClr val="000000"/>
                </a:solidFill>
                <a:effectLst/>
                <a:uLnTx/>
                <a:uFillTx/>
                <a:latin typeface="+mn-ea"/>
                <a:cs typeface="+mn-cs"/>
              </a:rPr>
              <a:t>（变量</a:t>
            </a:r>
            <a:r>
              <a:rPr kumimoji="1" lang="en-US" altLang="zh-CN" sz="1800" b="0" i="1" u="none" strike="noStrike" kern="0" cap="none" spc="0" normalizeH="0" baseline="0" noProof="0" dirty="0">
                <a:ln>
                  <a:noFill/>
                </a:ln>
                <a:solidFill>
                  <a:srgbClr val="000000"/>
                </a:solidFill>
                <a:effectLst/>
                <a:uLnTx/>
                <a:uFillTx/>
                <a:latin typeface="+mn-ea"/>
                <a:cs typeface="+mn-cs"/>
              </a:rPr>
              <a:t>S</a:t>
            </a:r>
            <a:r>
              <a:rPr kumimoji="1" lang="zh-CN" altLang="en-US" sz="1800" b="0" i="0" u="none" strike="noStrike" kern="0" cap="none" spc="0" normalizeH="0" baseline="0" noProof="0" dirty="0">
                <a:ln>
                  <a:noFill/>
                </a:ln>
                <a:solidFill>
                  <a:srgbClr val="000000"/>
                </a:solidFill>
                <a:effectLst/>
                <a:uLnTx/>
                <a:uFillTx/>
                <a:latin typeface="+mn-ea"/>
                <a:cs typeface="+mn-cs"/>
              </a:rPr>
              <a:t>可用</a:t>
            </a:r>
            <a:r>
              <a:rPr kumimoji="1" lang="en-US" altLang="zh-CN" sz="1800" b="0" i="1" u="none" strike="noStrike" kern="0" cap="none" spc="0" normalizeH="0" baseline="0" noProof="0" dirty="0">
                <a:ln>
                  <a:noFill/>
                </a:ln>
                <a:solidFill>
                  <a:srgbClr val="000000"/>
                </a:solidFill>
                <a:effectLst/>
                <a:uLnTx/>
                <a:uFillTx/>
                <a:latin typeface="+mn-ea"/>
                <a:cs typeface="+mn-cs"/>
              </a:rPr>
              <a:t>bA</a:t>
            </a:r>
            <a:r>
              <a:rPr kumimoji="1" lang="zh-CN" altLang="en-US" sz="1800" b="0" i="0" u="none" strike="noStrike" kern="0" cap="none" spc="0" normalizeH="0" baseline="0" noProof="0" dirty="0">
                <a:ln>
                  <a:noFill/>
                </a:ln>
                <a:solidFill>
                  <a:srgbClr val="000000"/>
                </a:solidFill>
                <a:effectLst/>
                <a:uLnTx/>
                <a:uFillTx/>
                <a:latin typeface="+mn-ea"/>
                <a:cs typeface="+mn-cs"/>
              </a:rPr>
              <a:t>来替换）</a:t>
            </a:r>
          </a:p>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r>
              <a:rPr kumimoji="1" lang="zh-CN" altLang="en-US" sz="1800" b="0" i="0" u="none" strike="noStrike" kern="0" cap="none" spc="0" normalizeH="0" baseline="0" noProof="0" dirty="0">
                <a:ln>
                  <a:noFill/>
                </a:ln>
                <a:solidFill>
                  <a:srgbClr val="000000"/>
                </a:solidFill>
                <a:effectLst/>
                <a:uLnTx/>
                <a:uFillTx/>
                <a:latin typeface="+mn-ea"/>
                <a:cs typeface="+mn-cs"/>
              </a:rPr>
              <a:t>	</a:t>
            </a:r>
            <a:r>
              <a:rPr kumimoji="1" lang="en-US" altLang="zh-CN" sz="1800" b="0" i="0" u="none" strike="noStrike" kern="0" cap="none" spc="0" normalizeH="0" baseline="0" noProof="0" dirty="0">
                <a:ln>
                  <a:noFill/>
                </a:ln>
                <a:solidFill>
                  <a:srgbClr val="000000"/>
                </a:solidFill>
                <a:effectLst/>
                <a:uLnTx/>
                <a:uFillTx/>
                <a:latin typeface="+mn-ea"/>
                <a:cs typeface="+mn-cs"/>
              </a:rPr>
              <a:t>(3) </a:t>
            </a:r>
            <a:r>
              <a:rPr kumimoji="1" lang="en-US" altLang="zh-CN" sz="1800" b="0" i="1" u="none" strike="noStrike" kern="0" cap="none" spc="0" normalizeH="0" baseline="0" noProof="0" dirty="0">
                <a:ln>
                  <a:noFill/>
                </a:ln>
                <a:solidFill>
                  <a:srgbClr val="000000"/>
                </a:solidFill>
                <a:effectLst/>
                <a:uLnTx/>
                <a:uFillTx/>
                <a:latin typeface="+mn-ea"/>
                <a:cs typeface="+mn-cs"/>
              </a:rPr>
              <a:t>S</a:t>
            </a:r>
            <a:r>
              <a:rPr kumimoji="1" lang="en-US" altLang="zh-CN" sz="1800" b="0" i="0" u="none" strike="noStrike" kern="0" cap="none" spc="0" normalizeH="0" baseline="0" noProof="0" dirty="0">
                <a:ln>
                  <a:noFill/>
                </a:ln>
                <a:solidFill>
                  <a:srgbClr val="000000"/>
                </a:solidFill>
                <a:effectLst/>
                <a:uLnTx/>
                <a:uFillTx/>
                <a:latin typeface="+mn-ea"/>
                <a:cs typeface="+mn-cs"/>
              </a:rPr>
              <a:t> </a:t>
            </a:r>
            <a:r>
              <a:rPr kumimoji="1" lang="en-US" altLang="zh-CN" sz="1800" b="0" i="0" u="none" strike="noStrike" kern="0" cap="none" spc="0" normalizeH="0" baseline="0" noProof="0" dirty="0">
                <a:ln>
                  <a:noFill/>
                </a:ln>
                <a:solidFill>
                  <a:srgbClr val="000000"/>
                </a:solidFill>
                <a:effectLst/>
                <a:uLnTx/>
                <a:uFillTx/>
                <a:latin typeface="+mn-ea"/>
                <a:cs typeface="+mn-cs"/>
                <a:sym typeface="Symbol" panose="05050102010706020507" pitchFamily="18" charset="2"/>
              </a:rPr>
              <a:t></a:t>
            </a:r>
            <a:r>
              <a:rPr kumimoji="1" lang="en-US" altLang="zh-CN" sz="1800" b="0" i="0" u="none" strike="noStrike" kern="0" cap="none" spc="0" normalizeH="0" baseline="0" noProof="0" dirty="0">
                <a:ln>
                  <a:noFill/>
                </a:ln>
                <a:solidFill>
                  <a:srgbClr val="000000"/>
                </a:solidFill>
                <a:effectLst/>
                <a:uLnTx/>
                <a:uFillTx/>
                <a:latin typeface="+mn-ea"/>
                <a:cs typeface="+mn-cs"/>
              </a:rPr>
              <a:t> </a:t>
            </a:r>
            <a:r>
              <a:rPr kumimoji="1" lang="en-US" altLang="zh-CN" sz="1800" b="0" i="1" u="none" strike="noStrike" kern="0" cap="none" spc="0" normalizeH="0" baseline="0" noProof="0" dirty="0">
                <a:ln>
                  <a:noFill/>
                </a:ln>
                <a:solidFill>
                  <a:srgbClr val="000000"/>
                </a:solidFill>
                <a:effectLst/>
                <a:uLnTx/>
                <a:uFillTx/>
                <a:latin typeface="+mn-ea"/>
                <a:cs typeface="+mn-cs"/>
              </a:rPr>
              <a:t>cA</a:t>
            </a:r>
            <a:r>
              <a:rPr kumimoji="1" lang="zh-CN" altLang="en-US" sz="1800" b="0" i="0" u="none" strike="noStrike" kern="0" cap="none" spc="0" normalizeH="0" baseline="0" noProof="0" dirty="0">
                <a:ln>
                  <a:noFill/>
                </a:ln>
                <a:solidFill>
                  <a:srgbClr val="000000"/>
                </a:solidFill>
                <a:effectLst/>
                <a:uLnTx/>
                <a:uFillTx/>
                <a:latin typeface="+mn-ea"/>
                <a:cs typeface="+mn-cs"/>
              </a:rPr>
              <a:t>（变量</a:t>
            </a:r>
            <a:r>
              <a:rPr kumimoji="1" lang="en-US" altLang="zh-CN" sz="1800" b="0" i="1" u="none" strike="noStrike" kern="0" cap="none" spc="0" normalizeH="0" baseline="0" noProof="0" dirty="0">
                <a:ln>
                  <a:noFill/>
                </a:ln>
                <a:solidFill>
                  <a:srgbClr val="000000"/>
                </a:solidFill>
                <a:effectLst/>
                <a:uLnTx/>
                <a:uFillTx/>
                <a:latin typeface="+mn-ea"/>
                <a:cs typeface="+mn-cs"/>
              </a:rPr>
              <a:t>S</a:t>
            </a:r>
            <a:r>
              <a:rPr kumimoji="1" lang="zh-CN" altLang="en-US" sz="1800" b="0" i="0" u="none" strike="noStrike" kern="0" cap="none" spc="0" normalizeH="0" baseline="0" noProof="0" dirty="0">
                <a:ln>
                  <a:noFill/>
                </a:ln>
                <a:solidFill>
                  <a:srgbClr val="000000"/>
                </a:solidFill>
                <a:effectLst/>
                <a:uLnTx/>
                <a:uFillTx/>
                <a:latin typeface="+mn-ea"/>
                <a:cs typeface="+mn-cs"/>
              </a:rPr>
              <a:t>可用</a:t>
            </a:r>
            <a:r>
              <a:rPr kumimoji="1" lang="en-US" altLang="zh-CN" sz="1800" b="0" i="1" u="none" strike="noStrike" kern="0" cap="none" spc="0" normalizeH="0" baseline="0" noProof="0" dirty="0">
                <a:ln>
                  <a:noFill/>
                </a:ln>
                <a:solidFill>
                  <a:srgbClr val="000000"/>
                </a:solidFill>
                <a:effectLst/>
                <a:uLnTx/>
                <a:uFillTx/>
                <a:latin typeface="+mn-ea"/>
                <a:cs typeface="+mn-cs"/>
              </a:rPr>
              <a:t>cA</a:t>
            </a:r>
            <a:r>
              <a:rPr kumimoji="1" lang="zh-CN" altLang="en-US" sz="1800" b="0" i="0" u="none" strike="noStrike" kern="0" cap="none" spc="0" normalizeH="0" baseline="0" noProof="0" dirty="0">
                <a:ln>
                  <a:noFill/>
                </a:ln>
                <a:solidFill>
                  <a:srgbClr val="000000"/>
                </a:solidFill>
                <a:effectLst/>
                <a:uLnTx/>
                <a:uFillTx/>
                <a:latin typeface="+mn-ea"/>
                <a:cs typeface="+mn-cs"/>
              </a:rPr>
              <a:t>来替换）</a:t>
            </a:r>
          </a:p>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r>
              <a:rPr kumimoji="1" lang="zh-CN" altLang="en-US" sz="1800" b="0" i="0" u="none" strike="noStrike" kern="0" cap="none" spc="0" normalizeH="0" baseline="0" noProof="0" dirty="0">
                <a:ln>
                  <a:noFill/>
                </a:ln>
                <a:solidFill>
                  <a:srgbClr val="000000"/>
                </a:solidFill>
                <a:effectLst/>
                <a:uLnTx/>
                <a:uFillTx/>
                <a:latin typeface="+mn-ea"/>
                <a:cs typeface="+mn-cs"/>
              </a:rPr>
              <a:t>	</a:t>
            </a:r>
            <a:r>
              <a:rPr kumimoji="1" lang="en-US" altLang="zh-CN" sz="1800" b="0" i="0" u="none" strike="noStrike" kern="0" cap="none" spc="0" normalizeH="0" baseline="0" noProof="0" dirty="0">
                <a:ln>
                  <a:noFill/>
                </a:ln>
                <a:solidFill>
                  <a:srgbClr val="000000"/>
                </a:solidFill>
                <a:effectLst/>
                <a:uLnTx/>
                <a:uFillTx/>
                <a:latin typeface="+mn-ea"/>
                <a:cs typeface="+mn-cs"/>
              </a:rPr>
              <a:t>(4) </a:t>
            </a:r>
            <a:r>
              <a:rPr kumimoji="1" lang="en-US" altLang="zh-CN" sz="1800" b="0" i="1" u="none" strike="noStrike" kern="0" cap="none" spc="0" normalizeH="0" baseline="0" noProof="0" dirty="0">
                <a:ln>
                  <a:noFill/>
                </a:ln>
                <a:solidFill>
                  <a:srgbClr val="000000"/>
                </a:solidFill>
                <a:effectLst/>
                <a:uLnTx/>
                <a:uFillTx/>
                <a:latin typeface="+mn-ea"/>
                <a:cs typeface="+mn-cs"/>
              </a:rPr>
              <a:t>A</a:t>
            </a:r>
            <a:r>
              <a:rPr kumimoji="1" lang="en-US" altLang="zh-CN" sz="1800" b="0" i="0" u="none" strike="noStrike" kern="0" cap="none" spc="0" normalizeH="0" baseline="0" noProof="0" dirty="0">
                <a:ln>
                  <a:noFill/>
                </a:ln>
                <a:solidFill>
                  <a:srgbClr val="000000"/>
                </a:solidFill>
                <a:effectLst/>
                <a:uLnTx/>
                <a:uFillTx/>
                <a:latin typeface="+mn-ea"/>
                <a:cs typeface="+mn-cs"/>
              </a:rPr>
              <a:t> </a:t>
            </a:r>
            <a:r>
              <a:rPr kumimoji="1" lang="en-US" altLang="zh-CN" sz="1800" b="0" i="0" u="none" strike="noStrike" kern="0" cap="none" spc="0" normalizeH="0" baseline="0" noProof="0" dirty="0">
                <a:ln>
                  <a:noFill/>
                </a:ln>
                <a:solidFill>
                  <a:srgbClr val="000000"/>
                </a:solidFill>
                <a:effectLst/>
                <a:uLnTx/>
                <a:uFillTx/>
                <a:latin typeface="+mn-ea"/>
                <a:cs typeface="+mn-cs"/>
                <a:sym typeface="Symbol" panose="05050102010706020507" pitchFamily="18" charset="2"/>
              </a:rPr>
              <a:t></a:t>
            </a:r>
            <a:r>
              <a:rPr kumimoji="1" lang="en-US" altLang="zh-CN" sz="1800" b="0" i="0" u="none" strike="noStrike" kern="0" cap="none" spc="0" normalizeH="0" baseline="0" noProof="0" dirty="0">
                <a:ln>
                  <a:noFill/>
                </a:ln>
                <a:solidFill>
                  <a:srgbClr val="000000"/>
                </a:solidFill>
                <a:effectLst/>
                <a:uLnTx/>
                <a:uFillTx/>
                <a:latin typeface="+mn-ea"/>
                <a:cs typeface="+mn-cs"/>
              </a:rPr>
              <a:t> </a:t>
            </a:r>
            <a:r>
              <a:rPr kumimoji="1" lang="en-US" altLang="zh-CN" sz="1800" b="0" i="1" u="none" strike="noStrike" kern="0" cap="none" spc="0" normalizeH="0" baseline="0" noProof="0" dirty="0">
                <a:ln>
                  <a:noFill/>
                </a:ln>
                <a:solidFill>
                  <a:srgbClr val="000000"/>
                </a:solidFill>
                <a:effectLst/>
                <a:uLnTx/>
                <a:uFillTx/>
                <a:latin typeface="+mn-ea"/>
                <a:cs typeface="+mn-cs"/>
              </a:rPr>
              <a:t>aS</a:t>
            </a:r>
            <a:r>
              <a:rPr kumimoji="1" lang="zh-CN" altLang="en-US" sz="1800" b="0" i="0" u="none" strike="noStrike" kern="0" cap="none" spc="0" normalizeH="0" baseline="0" noProof="0" dirty="0">
                <a:ln>
                  <a:noFill/>
                </a:ln>
                <a:solidFill>
                  <a:srgbClr val="000000"/>
                </a:solidFill>
                <a:effectLst/>
                <a:uLnTx/>
                <a:uFillTx/>
                <a:latin typeface="+mn-ea"/>
                <a:cs typeface="+mn-cs"/>
              </a:rPr>
              <a:t>（变量</a:t>
            </a:r>
            <a:r>
              <a:rPr kumimoji="1" lang="en-US" altLang="zh-CN" sz="1800" b="0" i="1" u="none" strike="noStrike" kern="0" cap="none" spc="0" normalizeH="0" baseline="0" noProof="0" dirty="0">
                <a:ln>
                  <a:noFill/>
                </a:ln>
                <a:solidFill>
                  <a:srgbClr val="000000"/>
                </a:solidFill>
                <a:effectLst/>
                <a:uLnTx/>
                <a:uFillTx/>
                <a:latin typeface="+mn-ea"/>
                <a:cs typeface="+mn-cs"/>
              </a:rPr>
              <a:t>A</a:t>
            </a:r>
            <a:r>
              <a:rPr kumimoji="1" lang="zh-CN" altLang="en-US" sz="1800" b="0" i="0" u="none" strike="noStrike" kern="0" cap="none" spc="0" normalizeH="0" baseline="0" noProof="0" dirty="0">
                <a:ln>
                  <a:noFill/>
                </a:ln>
                <a:solidFill>
                  <a:srgbClr val="000000"/>
                </a:solidFill>
                <a:effectLst/>
                <a:uLnTx/>
                <a:uFillTx/>
                <a:latin typeface="+mn-ea"/>
                <a:cs typeface="+mn-cs"/>
              </a:rPr>
              <a:t>可用</a:t>
            </a:r>
            <a:r>
              <a:rPr kumimoji="1" lang="en-US" altLang="zh-CN" sz="1800" b="0" i="1" u="none" strike="noStrike" kern="0" cap="none" spc="0" normalizeH="0" baseline="0" noProof="0" dirty="0">
                <a:ln>
                  <a:noFill/>
                </a:ln>
                <a:solidFill>
                  <a:srgbClr val="000000"/>
                </a:solidFill>
                <a:effectLst/>
                <a:uLnTx/>
                <a:uFillTx/>
                <a:latin typeface="+mn-ea"/>
                <a:cs typeface="+mn-cs"/>
              </a:rPr>
              <a:t>aS</a:t>
            </a:r>
            <a:r>
              <a:rPr kumimoji="1" lang="zh-CN" altLang="en-US" sz="1800" b="0" i="0" u="none" strike="noStrike" kern="0" cap="none" spc="0" normalizeH="0" baseline="0" noProof="0" dirty="0">
                <a:ln>
                  <a:noFill/>
                </a:ln>
                <a:solidFill>
                  <a:srgbClr val="000000"/>
                </a:solidFill>
                <a:effectLst/>
                <a:uLnTx/>
                <a:uFillTx/>
                <a:latin typeface="+mn-ea"/>
                <a:cs typeface="+mn-cs"/>
              </a:rPr>
              <a:t>来替换）</a:t>
            </a:r>
          </a:p>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r>
              <a:rPr kumimoji="1" lang="zh-CN" altLang="en-US" sz="1800" b="0" i="0" u="none" strike="noStrike" kern="0" cap="none" spc="0" normalizeH="0" baseline="0" noProof="0" dirty="0">
                <a:ln>
                  <a:noFill/>
                </a:ln>
                <a:solidFill>
                  <a:srgbClr val="000000"/>
                </a:solidFill>
                <a:effectLst/>
                <a:uLnTx/>
                <a:uFillTx/>
                <a:latin typeface="+mn-ea"/>
                <a:cs typeface="+mn-cs"/>
              </a:rPr>
              <a:t>	</a:t>
            </a:r>
            <a:r>
              <a:rPr kumimoji="1" lang="en-US" altLang="zh-CN" sz="1800" b="0" i="0" u="none" strike="noStrike" kern="0" cap="none" spc="0" normalizeH="0" baseline="0" noProof="0" dirty="0">
                <a:ln>
                  <a:noFill/>
                </a:ln>
                <a:solidFill>
                  <a:srgbClr val="000000"/>
                </a:solidFill>
                <a:effectLst/>
                <a:uLnTx/>
                <a:uFillTx/>
                <a:latin typeface="+mn-ea"/>
                <a:cs typeface="+mn-cs"/>
              </a:rPr>
              <a:t>(5) </a:t>
            </a:r>
            <a:r>
              <a:rPr kumimoji="1" lang="en-US" altLang="zh-CN" sz="1800" b="0" i="1" u="none" strike="noStrike" kern="0" cap="none" spc="0" normalizeH="0" baseline="0" noProof="0" dirty="0">
                <a:ln>
                  <a:noFill/>
                </a:ln>
                <a:solidFill>
                  <a:srgbClr val="000000"/>
                </a:solidFill>
                <a:effectLst/>
                <a:uLnTx/>
                <a:uFillTx/>
                <a:latin typeface="+mn-ea"/>
                <a:cs typeface="+mn-cs"/>
              </a:rPr>
              <a:t>A</a:t>
            </a:r>
            <a:r>
              <a:rPr kumimoji="1" lang="en-US" altLang="zh-CN" sz="1800" b="0" i="0" u="none" strike="noStrike" kern="0" cap="none" spc="0" normalizeH="0" baseline="0" noProof="0" dirty="0">
                <a:ln>
                  <a:noFill/>
                </a:ln>
                <a:solidFill>
                  <a:srgbClr val="000000"/>
                </a:solidFill>
                <a:effectLst/>
                <a:uLnTx/>
                <a:uFillTx/>
                <a:latin typeface="+mn-ea"/>
                <a:cs typeface="+mn-cs"/>
              </a:rPr>
              <a:t> </a:t>
            </a:r>
            <a:r>
              <a:rPr kumimoji="1" lang="en-US" altLang="zh-CN" sz="1800" b="0" i="0" u="none" strike="noStrike" kern="0" cap="none" spc="0" normalizeH="0" baseline="0" noProof="0" dirty="0">
                <a:ln>
                  <a:noFill/>
                </a:ln>
                <a:solidFill>
                  <a:srgbClr val="000000"/>
                </a:solidFill>
                <a:effectLst/>
                <a:uLnTx/>
                <a:uFillTx/>
                <a:latin typeface="+mn-ea"/>
                <a:cs typeface="+mn-cs"/>
                <a:sym typeface="Symbol" panose="05050102010706020507" pitchFamily="18" charset="2"/>
              </a:rPr>
              <a:t></a:t>
            </a:r>
            <a:r>
              <a:rPr kumimoji="1" lang="en-US" altLang="zh-CN" sz="1800" b="0" i="0" u="none" strike="noStrike" kern="0" cap="none" spc="0" normalizeH="0" baseline="0" noProof="0" dirty="0">
                <a:ln>
                  <a:noFill/>
                </a:ln>
                <a:solidFill>
                  <a:srgbClr val="000000"/>
                </a:solidFill>
                <a:effectLst/>
                <a:uLnTx/>
                <a:uFillTx/>
                <a:latin typeface="+mn-ea"/>
                <a:cs typeface="+mn-cs"/>
              </a:rPr>
              <a:t> </a:t>
            </a:r>
            <a:r>
              <a:rPr kumimoji="1" lang="en-US" altLang="zh-CN" sz="1800" b="0" i="1" u="none" strike="noStrike" kern="0" cap="none" spc="0" normalizeH="0" baseline="0" noProof="0" dirty="0">
                <a:ln>
                  <a:noFill/>
                </a:ln>
                <a:solidFill>
                  <a:srgbClr val="000000"/>
                </a:solidFill>
                <a:effectLst/>
                <a:uLnTx/>
                <a:uFillTx/>
                <a:latin typeface="+mn-ea"/>
                <a:cs typeface="+mn-cs"/>
              </a:rPr>
              <a:t>bS</a:t>
            </a:r>
            <a:r>
              <a:rPr kumimoji="1" lang="zh-CN" altLang="en-US" sz="1800" b="0" i="0" u="none" strike="noStrike" kern="0" cap="none" spc="0" normalizeH="0" baseline="0" noProof="0" dirty="0">
                <a:ln>
                  <a:noFill/>
                </a:ln>
                <a:solidFill>
                  <a:srgbClr val="000000"/>
                </a:solidFill>
                <a:effectLst/>
                <a:uLnTx/>
                <a:uFillTx/>
                <a:latin typeface="+mn-ea"/>
                <a:cs typeface="+mn-cs"/>
              </a:rPr>
              <a:t>（变量</a:t>
            </a:r>
            <a:r>
              <a:rPr kumimoji="1" lang="en-US" altLang="zh-CN" sz="1800" b="0" i="1" u="none" strike="noStrike" kern="0" cap="none" spc="0" normalizeH="0" baseline="0" noProof="0" dirty="0">
                <a:ln>
                  <a:noFill/>
                </a:ln>
                <a:solidFill>
                  <a:srgbClr val="000000"/>
                </a:solidFill>
                <a:effectLst/>
                <a:uLnTx/>
                <a:uFillTx/>
                <a:latin typeface="+mn-ea"/>
                <a:cs typeface="+mn-cs"/>
              </a:rPr>
              <a:t>A</a:t>
            </a:r>
            <a:r>
              <a:rPr kumimoji="1" lang="zh-CN" altLang="en-US" sz="1800" b="0" i="0" u="none" strike="noStrike" kern="0" cap="none" spc="0" normalizeH="0" baseline="0" noProof="0" dirty="0">
                <a:ln>
                  <a:noFill/>
                </a:ln>
                <a:solidFill>
                  <a:srgbClr val="000000"/>
                </a:solidFill>
                <a:effectLst/>
                <a:uLnTx/>
                <a:uFillTx/>
                <a:latin typeface="+mn-ea"/>
                <a:cs typeface="+mn-cs"/>
              </a:rPr>
              <a:t>可用</a:t>
            </a:r>
            <a:r>
              <a:rPr kumimoji="1" lang="en-US" altLang="zh-CN" sz="1800" b="0" i="1" u="none" strike="noStrike" kern="0" cap="none" spc="0" normalizeH="0" baseline="0" noProof="0" dirty="0">
                <a:ln>
                  <a:noFill/>
                </a:ln>
                <a:solidFill>
                  <a:srgbClr val="000000"/>
                </a:solidFill>
                <a:effectLst/>
                <a:uLnTx/>
                <a:uFillTx/>
                <a:latin typeface="+mn-ea"/>
                <a:cs typeface="+mn-cs"/>
              </a:rPr>
              <a:t>bS</a:t>
            </a:r>
            <a:r>
              <a:rPr kumimoji="1" lang="zh-CN" altLang="en-US" sz="1800" b="0" i="0" u="none" strike="noStrike" kern="0" cap="none" spc="0" normalizeH="0" baseline="0" noProof="0" dirty="0">
                <a:ln>
                  <a:noFill/>
                </a:ln>
                <a:solidFill>
                  <a:srgbClr val="000000"/>
                </a:solidFill>
                <a:effectLst/>
                <a:uLnTx/>
                <a:uFillTx/>
                <a:latin typeface="+mn-ea"/>
                <a:cs typeface="+mn-cs"/>
              </a:rPr>
              <a:t>来替换）</a:t>
            </a:r>
          </a:p>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r>
              <a:rPr kumimoji="1" lang="zh-CN" altLang="en-US" sz="1800" b="0" i="0" u="none" strike="noStrike" kern="0" cap="none" spc="0" normalizeH="0" baseline="0" noProof="0" dirty="0">
                <a:ln>
                  <a:noFill/>
                </a:ln>
                <a:solidFill>
                  <a:srgbClr val="000000"/>
                </a:solidFill>
                <a:effectLst/>
                <a:uLnTx/>
                <a:uFillTx/>
                <a:latin typeface="+mn-ea"/>
                <a:cs typeface="+mn-cs"/>
              </a:rPr>
              <a:t>	</a:t>
            </a:r>
            <a:r>
              <a:rPr kumimoji="1" lang="en-US" altLang="zh-CN" sz="1800" b="0" i="0" u="none" strike="noStrike" kern="0" cap="none" spc="0" normalizeH="0" baseline="0" noProof="0" dirty="0">
                <a:ln>
                  <a:noFill/>
                </a:ln>
                <a:solidFill>
                  <a:srgbClr val="000000"/>
                </a:solidFill>
                <a:effectLst/>
                <a:uLnTx/>
                <a:uFillTx/>
                <a:latin typeface="+mn-ea"/>
                <a:cs typeface="+mn-cs"/>
              </a:rPr>
              <a:t>(6) </a:t>
            </a:r>
            <a:r>
              <a:rPr kumimoji="1" lang="en-US" altLang="zh-CN" sz="1800" b="0" i="1" u="none" strike="noStrike" kern="0" cap="none" spc="0" normalizeH="0" baseline="0" noProof="0" dirty="0">
                <a:ln>
                  <a:noFill/>
                </a:ln>
                <a:solidFill>
                  <a:srgbClr val="000000"/>
                </a:solidFill>
                <a:effectLst/>
                <a:uLnTx/>
                <a:uFillTx/>
                <a:latin typeface="+mn-ea"/>
                <a:cs typeface="+mn-cs"/>
              </a:rPr>
              <a:t>A</a:t>
            </a:r>
            <a:r>
              <a:rPr kumimoji="1" lang="en-US" altLang="zh-CN" sz="1800" b="0" i="0" u="none" strike="noStrike" kern="0" cap="none" spc="0" normalizeH="0" baseline="0" noProof="0" dirty="0">
                <a:ln>
                  <a:noFill/>
                </a:ln>
                <a:solidFill>
                  <a:srgbClr val="000000"/>
                </a:solidFill>
                <a:effectLst/>
                <a:uLnTx/>
                <a:uFillTx/>
                <a:latin typeface="+mn-ea"/>
                <a:cs typeface="+mn-cs"/>
              </a:rPr>
              <a:t> </a:t>
            </a:r>
            <a:r>
              <a:rPr kumimoji="1" lang="en-US" altLang="zh-CN" sz="1800" b="0" i="0" u="none" strike="noStrike" kern="0" cap="none" spc="0" normalizeH="0" baseline="0" noProof="0" dirty="0">
                <a:ln>
                  <a:noFill/>
                </a:ln>
                <a:solidFill>
                  <a:srgbClr val="000000"/>
                </a:solidFill>
                <a:effectLst/>
                <a:uLnTx/>
                <a:uFillTx/>
                <a:latin typeface="+mn-ea"/>
                <a:cs typeface="+mn-cs"/>
                <a:sym typeface="Symbol" panose="05050102010706020507" pitchFamily="18" charset="2"/>
              </a:rPr>
              <a:t></a:t>
            </a:r>
            <a:r>
              <a:rPr kumimoji="1" lang="en-US" altLang="zh-CN" sz="1800" b="0" i="0" u="none" strike="noStrike" kern="0" cap="none" spc="0" normalizeH="0" baseline="0" noProof="0" dirty="0">
                <a:ln>
                  <a:noFill/>
                </a:ln>
                <a:solidFill>
                  <a:srgbClr val="000000"/>
                </a:solidFill>
                <a:effectLst/>
                <a:uLnTx/>
                <a:uFillTx/>
                <a:latin typeface="+mn-ea"/>
                <a:cs typeface="+mn-cs"/>
              </a:rPr>
              <a:t> </a:t>
            </a:r>
            <a:r>
              <a:rPr kumimoji="1" lang="en-US" altLang="zh-CN" sz="1800" b="0" i="1" u="none" strike="noStrike" kern="0" cap="none" spc="0" normalizeH="0" baseline="0" noProof="0" dirty="0">
                <a:ln>
                  <a:noFill/>
                </a:ln>
                <a:solidFill>
                  <a:srgbClr val="000000"/>
                </a:solidFill>
                <a:effectLst/>
                <a:uLnTx/>
                <a:uFillTx/>
                <a:latin typeface="+mn-ea"/>
                <a:cs typeface="+mn-cs"/>
              </a:rPr>
              <a:t>cS</a:t>
            </a:r>
            <a:r>
              <a:rPr kumimoji="1" lang="zh-CN" altLang="en-US" sz="1800" b="0" i="0" u="none" strike="noStrike" kern="0" cap="none" spc="0" normalizeH="0" baseline="0" noProof="0" dirty="0">
                <a:ln>
                  <a:noFill/>
                </a:ln>
                <a:solidFill>
                  <a:srgbClr val="000000"/>
                </a:solidFill>
                <a:effectLst/>
                <a:uLnTx/>
                <a:uFillTx/>
                <a:latin typeface="+mn-ea"/>
                <a:cs typeface="+mn-cs"/>
              </a:rPr>
              <a:t>（变量</a:t>
            </a:r>
            <a:r>
              <a:rPr kumimoji="1" lang="en-US" altLang="zh-CN" sz="1800" b="0" i="1" u="none" strike="noStrike" kern="0" cap="none" spc="0" normalizeH="0" baseline="0" noProof="0" dirty="0">
                <a:ln>
                  <a:noFill/>
                </a:ln>
                <a:solidFill>
                  <a:srgbClr val="000000"/>
                </a:solidFill>
                <a:effectLst/>
                <a:uLnTx/>
                <a:uFillTx/>
                <a:latin typeface="+mn-ea"/>
                <a:cs typeface="+mn-cs"/>
              </a:rPr>
              <a:t>A</a:t>
            </a:r>
            <a:r>
              <a:rPr kumimoji="1" lang="zh-CN" altLang="en-US" sz="1800" b="0" i="0" u="none" strike="noStrike" kern="0" cap="none" spc="0" normalizeH="0" baseline="0" noProof="0" dirty="0">
                <a:ln>
                  <a:noFill/>
                </a:ln>
                <a:solidFill>
                  <a:srgbClr val="000000"/>
                </a:solidFill>
                <a:effectLst/>
                <a:uLnTx/>
                <a:uFillTx/>
                <a:latin typeface="+mn-ea"/>
                <a:cs typeface="+mn-cs"/>
              </a:rPr>
              <a:t>可用</a:t>
            </a:r>
            <a:r>
              <a:rPr kumimoji="1" lang="en-US" altLang="zh-CN" sz="1800" b="0" i="1" u="none" strike="noStrike" kern="0" cap="none" spc="0" normalizeH="0" baseline="0" noProof="0" dirty="0">
                <a:ln>
                  <a:noFill/>
                </a:ln>
                <a:solidFill>
                  <a:srgbClr val="000000"/>
                </a:solidFill>
                <a:effectLst/>
                <a:uLnTx/>
                <a:uFillTx/>
                <a:latin typeface="+mn-ea"/>
                <a:cs typeface="+mn-cs"/>
              </a:rPr>
              <a:t>cS</a:t>
            </a:r>
            <a:r>
              <a:rPr kumimoji="1" lang="zh-CN" altLang="en-US" sz="1800" b="0" i="0" u="none" strike="noStrike" kern="0" cap="none" spc="0" normalizeH="0" baseline="0" noProof="0" dirty="0">
                <a:ln>
                  <a:noFill/>
                </a:ln>
                <a:solidFill>
                  <a:srgbClr val="000000"/>
                </a:solidFill>
                <a:effectLst/>
                <a:uLnTx/>
                <a:uFillTx/>
                <a:latin typeface="+mn-ea"/>
                <a:cs typeface="+mn-cs"/>
              </a:rPr>
              <a:t>来替换）</a:t>
            </a:r>
          </a:p>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r>
              <a:rPr kumimoji="1" lang="zh-CN" altLang="en-US" sz="1800" b="0" i="0" u="none" strike="noStrike" kern="0" cap="none" spc="0" normalizeH="0" baseline="0" noProof="0" dirty="0">
                <a:ln>
                  <a:noFill/>
                </a:ln>
                <a:solidFill>
                  <a:srgbClr val="000000"/>
                </a:solidFill>
                <a:effectLst/>
                <a:uLnTx/>
                <a:uFillTx/>
                <a:latin typeface="+mn-ea"/>
                <a:cs typeface="+mn-cs"/>
              </a:rPr>
              <a:t>	</a:t>
            </a:r>
            <a:r>
              <a:rPr kumimoji="1" lang="en-US" altLang="zh-CN" sz="1800" b="0" i="0" u="none" strike="noStrike" kern="0" cap="none" spc="0" normalizeH="0" baseline="0" noProof="0" dirty="0">
                <a:ln>
                  <a:noFill/>
                </a:ln>
                <a:solidFill>
                  <a:srgbClr val="000000"/>
                </a:solidFill>
                <a:effectLst/>
                <a:uLnTx/>
                <a:uFillTx/>
                <a:latin typeface="+mn-ea"/>
                <a:cs typeface="+mn-cs"/>
              </a:rPr>
              <a:t>(7) </a:t>
            </a:r>
            <a:r>
              <a:rPr kumimoji="1" lang="en-US" altLang="zh-CN" sz="1800" b="0" i="1" u="none" strike="noStrike" kern="0" cap="none" spc="0" normalizeH="0" baseline="0" noProof="0" dirty="0">
                <a:ln>
                  <a:noFill/>
                </a:ln>
                <a:solidFill>
                  <a:srgbClr val="000000"/>
                </a:solidFill>
                <a:effectLst/>
                <a:uLnTx/>
                <a:uFillTx/>
                <a:latin typeface="+mn-ea"/>
                <a:cs typeface="+mn-cs"/>
              </a:rPr>
              <a:t>A</a:t>
            </a:r>
            <a:r>
              <a:rPr kumimoji="1" lang="en-US" altLang="zh-CN" sz="1800" b="0" i="0" u="none" strike="noStrike" kern="0" cap="none" spc="0" normalizeH="0" baseline="0" noProof="0" dirty="0">
                <a:ln>
                  <a:noFill/>
                </a:ln>
                <a:solidFill>
                  <a:srgbClr val="000000"/>
                </a:solidFill>
                <a:effectLst/>
                <a:uLnTx/>
                <a:uFillTx/>
                <a:latin typeface="+mn-ea"/>
                <a:cs typeface="+mn-cs"/>
              </a:rPr>
              <a:t> </a:t>
            </a:r>
            <a:r>
              <a:rPr kumimoji="1" lang="en-US" altLang="zh-CN" sz="1800" b="0" i="0" u="none" strike="noStrike" kern="0" cap="none" spc="0" normalizeH="0" baseline="0" noProof="0" dirty="0">
                <a:ln>
                  <a:noFill/>
                </a:ln>
                <a:solidFill>
                  <a:srgbClr val="000000"/>
                </a:solidFill>
                <a:effectLst/>
                <a:uLnTx/>
                <a:uFillTx/>
                <a:latin typeface="+mn-ea"/>
                <a:cs typeface="+mn-cs"/>
                <a:sym typeface="Symbol" panose="05050102010706020507" pitchFamily="18" charset="2"/>
              </a:rPr>
              <a:t></a:t>
            </a:r>
            <a:r>
              <a:rPr kumimoji="1" lang="en-US" altLang="zh-CN" sz="1800" b="0" i="0" u="none" strike="noStrike" kern="0" cap="none" spc="0" normalizeH="0" baseline="0" noProof="0" dirty="0">
                <a:ln>
                  <a:noFill/>
                </a:ln>
                <a:solidFill>
                  <a:srgbClr val="000000"/>
                </a:solidFill>
                <a:effectLst/>
                <a:uLnTx/>
                <a:uFillTx/>
                <a:latin typeface="+mn-ea"/>
                <a:cs typeface="+mn-cs"/>
              </a:rPr>
              <a:t> </a:t>
            </a:r>
            <a:r>
              <a:rPr kumimoji="1" lang="en-US" altLang="zh-CN" sz="1800" b="0" i="1" u="none" strike="noStrike" kern="0" cap="none" spc="0" normalizeH="0" baseline="0" noProof="0" dirty="0">
                <a:ln>
                  <a:noFill/>
                </a:ln>
                <a:solidFill>
                  <a:srgbClr val="000000"/>
                </a:solidFill>
                <a:effectLst/>
                <a:uLnTx/>
                <a:uFillTx/>
                <a:latin typeface="+mn-ea"/>
                <a:cs typeface="+mn-cs"/>
              </a:rPr>
              <a:t>c</a:t>
            </a:r>
            <a:r>
              <a:rPr kumimoji="1" lang="zh-CN" altLang="en-US" sz="1800" b="0" i="0" u="none" strike="noStrike" kern="0" cap="none" spc="0" normalizeH="0" baseline="0" noProof="0" dirty="0">
                <a:ln>
                  <a:noFill/>
                </a:ln>
                <a:solidFill>
                  <a:srgbClr val="000000"/>
                </a:solidFill>
                <a:effectLst/>
                <a:uLnTx/>
                <a:uFillTx/>
                <a:latin typeface="+mn-ea"/>
                <a:cs typeface="+mn-cs"/>
              </a:rPr>
              <a:t>（变量</a:t>
            </a:r>
            <a:r>
              <a:rPr kumimoji="1" lang="en-US" altLang="zh-CN" sz="1800" b="0" i="1" u="none" strike="noStrike" kern="0" cap="none" spc="0" normalizeH="0" baseline="0" noProof="0" dirty="0">
                <a:ln>
                  <a:noFill/>
                </a:ln>
                <a:solidFill>
                  <a:srgbClr val="000000"/>
                </a:solidFill>
                <a:effectLst/>
                <a:uLnTx/>
                <a:uFillTx/>
                <a:latin typeface="+mn-ea"/>
                <a:cs typeface="+mn-cs"/>
              </a:rPr>
              <a:t>A</a:t>
            </a:r>
            <a:r>
              <a:rPr kumimoji="1" lang="zh-CN" altLang="en-US" sz="1800" b="0" i="0" u="none" strike="noStrike" kern="0" cap="none" spc="0" normalizeH="0" baseline="0" noProof="0" dirty="0">
                <a:ln>
                  <a:noFill/>
                </a:ln>
                <a:solidFill>
                  <a:srgbClr val="000000"/>
                </a:solidFill>
                <a:effectLst/>
                <a:uLnTx/>
                <a:uFillTx/>
                <a:latin typeface="+mn-ea"/>
                <a:cs typeface="+mn-cs"/>
              </a:rPr>
              <a:t>可用常量</a:t>
            </a:r>
            <a:r>
              <a:rPr kumimoji="1" lang="en-US" altLang="zh-CN" sz="1800" b="0" i="1" u="none" strike="noStrike" kern="0" cap="none" spc="0" normalizeH="0" baseline="0" noProof="0" dirty="0">
                <a:ln>
                  <a:noFill/>
                </a:ln>
                <a:solidFill>
                  <a:srgbClr val="000000"/>
                </a:solidFill>
                <a:effectLst/>
                <a:uLnTx/>
                <a:uFillTx/>
                <a:latin typeface="+mn-ea"/>
                <a:cs typeface="+mn-cs"/>
              </a:rPr>
              <a:t>c</a:t>
            </a:r>
            <a:r>
              <a:rPr kumimoji="1" lang="zh-CN" altLang="en-US" sz="1800" b="0" i="0" u="none" strike="noStrike" kern="0" cap="none" spc="0" normalizeH="0" baseline="0" noProof="0" dirty="0">
                <a:ln>
                  <a:noFill/>
                </a:ln>
                <a:solidFill>
                  <a:srgbClr val="000000"/>
                </a:solidFill>
                <a:effectLst/>
                <a:uLnTx/>
                <a:uFillTx/>
                <a:latin typeface="+mn-ea"/>
                <a:cs typeface="+mn-cs"/>
              </a:rPr>
              <a:t>来替换）</a:t>
            </a:r>
          </a:p>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r>
              <a:rPr kumimoji="1" lang="zh-CN" altLang="en-US" sz="1800" b="0" i="0" u="none" strike="noStrike" kern="0" cap="none" spc="0" normalizeH="0" baseline="0" noProof="0" dirty="0">
                <a:ln>
                  <a:noFill/>
                </a:ln>
                <a:solidFill>
                  <a:srgbClr val="000000"/>
                </a:solidFill>
                <a:effectLst/>
                <a:uLnTx/>
                <a:uFillTx/>
                <a:latin typeface="+mn-ea"/>
                <a:cs typeface="+mn-cs"/>
              </a:rPr>
              <a:t>	</a:t>
            </a:r>
            <a:r>
              <a:rPr kumimoji="1" lang="en-US" altLang="zh-CN" sz="1800" b="0" i="0" u="none" strike="noStrike" kern="0" cap="none" spc="0" normalizeH="0" baseline="0" noProof="0" dirty="0">
                <a:ln>
                  <a:noFill/>
                </a:ln>
                <a:solidFill>
                  <a:srgbClr val="000000"/>
                </a:solidFill>
                <a:effectLst/>
                <a:uLnTx/>
                <a:uFillTx/>
                <a:latin typeface="+mn-ea"/>
                <a:cs typeface="+mn-cs"/>
              </a:rPr>
              <a:t>(8) </a:t>
            </a:r>
            <a:r>
              <a:rPr kumimoji="1" lang="en-US" altLang="zh-CN" sz="1800" b="0" i="1" u="none" strike="noStrike" kern="0" cap="none" spc="0" normalizeH="0" baseline="0" noProof="0" dirty="0">
                <a:ln>
                  <a:noFill/>
                </a:ln>
                <a:solidFill>
                  <a:srgbClr val="000000"/>
                </a:solidFill>
                <a:effectLst/>
                <a:uLnTx/>
                <a:uFillTx/>
                <a:latin typeface="+mn-ea"/>
                <a:cs typeface="+mn-cs"/>
              </a:rPr>
              <a:t>S</a:t>
            </a:r>
            <a:r>
              <a:rPr kumimoji="1" lang="en-US" altLang="zh-CN" sz="1800" b="0" i="0" u="none" strike="noStrike" kern="0" cap="none" spc="0" normalizeH="0" baseline="0" noProof="0" dirty="0">
                <a:ln>
                  <a:noFill/>
                </a:ln>
                <a:solidFill>
                  <a:srgbClr val="000000"/>
                </a:solidFill>
                <a:effectLst/>
                <a:uLnTx/>
                <a:uFillTx/>
                <a:latin typeface="+mn-ea"/>
                <a:cs typeface="+mn-cs"/>
              </a:rPr>
              <a:t> </a:t>
            </a:r>
            <a:r>
              <a:rPr kumimoji="1" lang="en-US" altLang="zh-CN" sz="1800" b="0" i="0" u="none" strike="noStrike" kern="0" cap="none" spc="0" normalizeH="0" baseline="0" noProof="0" dirty="0">
                <a:ln>
                  <a:noFill/>
                </a:ln>
                <a:solidFill>
                  <a:srgbClr val="000000"/>
                </a:solidFill>
                <a:effectLst/>
                <a:uLnTx/>
                <a:uFillTx/>
                <a:latin typeface="+mn-ea"/>
                <a:cs typeface="+mn-cs"/>
                <a:sym typeface="Symbol" panose="05050102010706020507" pitchFamily="18" charset="2"/>
              </a:rPr>
              <a:t></a:t>
            </a:r>
            <a:r>
              <a:rPr kumimoji="1" lang="en-US" altLang="zh-CN" sz="1800" b="0" i="0" u="none" strike="noStrike" kern="0" cap="none" spc="0" normalizeH="0" baseline="0" noProof="0" dirty="0">
                <a:ln>
                  <a:noFill/>
                </a:ln>
                <a:solidFill>
                  <a:srgbClr val="000000"/>
                </a:solidFill>
                <a:effectLst/>
                <a:uLnTx/>
                <a:uFillTx/>
                <a:latin typeface="+mn-ea"/>
                <a:cs typeface="+mn-cs"/>
              </a:rPr>
              <a:t> </a:t>
            </a:r>
            <a:r>
              <a:rPr kumimoji="1" lang="en-US" altLang="zh-CN" sz="1800" b="0" i="1" u="none" strike="noStrike" kern="0" cap="none" spc="0" normalizeH="0" baseline="0" noProof="0" dirty="0">
                <a:ln>
                  <a:noFill/>
                </a:ln>
                <a:solidFill>
                  <a:srgbClr val="000000"/>
                </a:solidFill>
                <a:effectLst/>
                <a:uLnTx/>
                <a:uFillTx/>
                <a:latin typeface="+mn-ea"/>
                <a:cs typeface="+mn-cs"/>
              </a:rPr>
              <a:t>a</a:t>
            </a:r>
            <a:r>
              <a:rPr kumimoji="1" lang="zh-CN" altLang="en-US" sz="1800" b="0" i="0" u="none" strike="noStrike" kern="0" cap="none" spc="0" normalizeH="0" baseline="0" noProof="0" dirty="0">
                <a:ln>
                  <a:noFill/>
                </a:ln>
                <a:solidFill>
                  <a:srgbClr val="000000"/>
                </a:solidFill>
                <a:effectLst/>
                <a:uLnTx/>
                <a:uFillTx/>
                <a:latin typeface="+mn-ea"/>
                <a:cs typeface="+mn-cs"/>
              </a:rPr>
              <a:t>（变量</a:t>
            </a:r>
            <a:r>
              <a:rPr kumimoji="1" lang="en-US" altLang="zh-CN" sz="1800" b="0" i="1" u="none" strike="noStrike" kern="0" cap="none" spc="0" normalizeH="0" baseline="0" noProof="0" dirty="0">
                <a:ln>
                  <a:noFill/>
                </a:ln>
                <a:solidFill>
                  <a:srgbClr val="000000"/>
                </a:solidFill>
                <a:effectLst/>
                <a:uLnTx/>
                <a:uFillTx/>
                <a:latin typeface="+mn-ea"/>
                <a:cs typeface="+mn-cs"/>
              </a:rPr>
              <a:t>S</a:t>
            </a:r>
            <a:r>
              <a:rPr kumimoji="1" lang="zh-CN" altLang="en-US" sz="1800" b="0" i="0" u="none" strike="noStrike" kern="0" cap="none" spc="0" normalizeH="0" baseline="0" noProof="0" dirty="0">
                <a:ln>
                  <a:noFill/>
                </a:ln>
                <a:solidFill>
                  <a:srgbClr val="000000"/>
                </a:solidFill>
                <a:effectLst/>
                <a:uLnTx/>
                <a:uFillTx/>
                <a:latin typeface="+mn-ea"/>
                <a:cs typeface="+mn-cs"/>
              </a:rPr>
              <a:t>可用常量</a:t>
            </a:r>
            <a:r>
              <a:rPr kumimoji="1" lang="en-US" altLang="zh-CN" sz="1800" b="0" i="1" u="none" strike="noStrike" kern="0" cap="none" spc="0" normalizeH="0" baseline="0" noProof="0" dirty="0">
                <a:ln>
                  <a:noFill/>
                </a:ln>
                <a:solidFill>
                  <a:srgbClr val="000000"/>
                </a:solidFill>
                <a:effectLst/>
                <a:uLnTx/>
                <a:uFillTx/>
                <a:latin typeface="+mn-ea"/>
                <a:cs typeface="+mn-cs"/>
              </a:rPr>
              <a:t>a</a:t>
            </a:r>
            <a:r>
              <a:rPr kumimoji="1" lang="zh-CN" altLang="en-US" sz="1800" b="0" i="0" u="none" strike="noStrike" kern="0" cap="none" spc="0" normalizeH="0" baseline="0" noProof="0" dirty="0">
                <a:ln>
                  <a:noFill/>
                </a:ln>
                <a:solidFill>
                  <a:srgbClr val="000000"/>
                </a:solidFill>
                <a:effectLst/>
                <a:uLnTx/>
                <a:uFillTx/>
                <a:latin typeface="+mn-ea"/>
                <a:cs typeface="+mn-cs"/>
              </a:rPr>
              <a:t>来替）</a:t>
            </a:r>
          </a:p>
          <a:p>
            <a:pPr marL="0" marR="0" lvl="0" indent="0" algn="l" defTabSz="914400" rtl="0" eaLnBrk="1" fontAlgn="base" latinLnBrk="0" hangingPunct="1">
              <a:lnSpc>
                <a:spcPct val="100000"/>
              </a:lnSpc>
              <a:spcBef>
                <a:spcPct val="20000"/>
              </a:spcBef>
              <a:spcAft>
                <a:spcPct val="0"/>
              </a:spcAft>
              <a:buClr>
                <a:srgbClr val="3399FF"/>
              </a:buClr>
              <a:buSzTx/>
              <a:buFont typeface="Wingdings" panose="05000000000000000000" pitchFamily="2" charset="2"/>
              <a:buNone/>
              <a:defRPr/>
            </a:pPr>
            <a:endParaRPr kumimoji="1" lang="zh-CN" altLang="en-US" sz="1800" b="0" i="0" u="none" strike="noStrike" kern="0" cap="none" spc="0" normalizeH="0" baseline="0" noProof="0" dirty="0">
              <a:ln>
                <a:noFill/>
              </a:ln>
              <a:solidFill>
                <a:schemeClr val="tx1"/>
              </a:solidFill>
              <a:effectLst/>
              <a:uLnTx/>
              <a:uFillTx/>
              <a:latin typeface="+mn-ea"/>
              <a:cs typeface="+mn-cs"/>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11.1.1  </a:t>
            </a:r>
            <a:r>
              <a:rPr lang="zh-CN" altLang="en-US" dirty="0"/>
              <a:t>边界追踪</a:t>
            </a:r>
          </a:p>
        </p:txBody>
      </p:sp>
      <p:pic>
        <p:nvPicPr>
          <p:cNvPr id="309250" name="图片 309249"/>
          <p:cNvPicPr>
            <a:picLocks noChangeAspect="1"/>
          </p:cNvPicPr>
          <p:nvPr/>
        </p:nvPicPr>
        <p:blipFill>
          <a:blip r:embed="rId2" cstate="print"/>
          <a:stretch>
            <a:fillRect/>
          </a:stretch>
        </p:blipFill>
        <p:spPr>
          <a:xfrm>
            <a:off x="899592" y="2060848"/>
            <a:ext cx="7364238" cy="2407620"/>
          </a:xfrm>
          <a:prstGeom prst="rect">
            <a:avLst/>
          </a:prstGeom>
          <a:noFill/>
          <a:ln w="9525">
            <a:noFill/>
          </a:ln>
        </p:spPr>
      </p:pic>
      <p:pic>
        <p:nvPicPr>
          <p:cNvPr id="309251" name="图片 309250"/>
          <p:cNvPicPr>
            <a:picLocks noChangeAspect="1"/>
          </p:cNvPicPr>
          <p:nvPr/>
        </p:nvPicPr>
        <p:blipFill>
          <a:blip r:embed="rId3" cstate="print"/>
          <a:stretch>
            <a:fillRect/>
          </a:stretch>
        </p:blipFill>
        <p:spPr>
          <a:xfrm>
            <a:off x="971600" y="4498691"/>
            <a:ext cx="6875247" cy="855305"/>
          </a:xfrm>
          <a:prstGeom prst="rect">
            <a:avLst/>
          </a:prstGeom>
          <a:noFill/>
          <a:ln w="9525">
            <a:noFill/>
          </a:ln>
        </p:spPr>
      </p:pic>
      <p:sp>
        <p:nvSpPr>
          <p:cNvPr id="3" name="文本框 2"/>
          <p:cNvSpPr txBox="1"/>
          <p:nvPr/>
        </p:nvSpPr>
        <p:spPr>
          <a:xfrm>
            <a:off x="574675" y="1579880"/>
            <a:ext cx="7890510" cy="398780"/>
          </a:xfrm>
          <a:prstGeom prst="rect">
            <a:avLst/>
          </a:prstGeom>
          <a:noFill/>
        </p:spPr>
        <p:txBody>
          <a:bodyPr wrap="square" rtlCol="0">
            <a:spAutoFit/>
          </a:bodyPr>
          <a:lstStyle/>
          <a:p>
            <a:r>
              <a:rPr lang="zh-CN" altLang="en-US" sz="2000"/>
              <a:t>为了了解边界跟踪算法中规定的停止规则的必要性，考虑如下示例：</a:t>
            </a:r>
          </a:p>
        </p:txBody>
      </p:sp>
      <p:sp>
        <p:nvSpPr>
          <p:cNvPr id="6" name="文本框 5"/>
          <p:cNvSpPr txBox="1"/>
          <p:nvPr/>
        </p:nvSpPr>
        <p:spPr>
          <a:xfrm>
            <a:off x="899592" y="5949280"/>
            <a:ext cx="5112568" cy="400110"/>
          </a:xfrm>
          <a:prstGeom prst="rect">
            <a:avLst/>
          </a:prstGeom>
          <a:noFill/>
        </p:spPr>
        <p:txBody>
          <a:bodyPr wrap="square" rtlCol="0">
            <a:spAutoFit/>
          </a:bodyPr>
          <a:lstStyle/>
          <a:p>
            <a:r>
              <a:rPr lang="zh-CN" altLang="en-US" sz="2000" dirty="0"/>
              <a:t>上述边界跟踪算法可以直接用于图像区域。</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11.3.3  </a:t>
            </a:r>
            <a:r>
              <a:rPr lang="zh-CN" altLang="en-US" dirty="0"/>
              <a:t>纹理</a:t>
            </a:r>
            <a:r>
              <a:rPr lang="en-US" altLang="zh-CN" dirty="0"/>
              <a:t>    </a:t>
            </a:r>
            <a:endParaRPr lang="zh-CN" altLang="en-US" dirty="0"/>
          </a:p>
        </p:txBody>
      </p:sp>
      <p:pic>
        <p:nvPicPr>
          <p:cNvPr id="65540" name="Picture 4"/>
          <p:cNvPicPr>
            <a:picLocks noGrp="1" noChangeAspect="1"/>
          </p:cNvPicPr>
          <p:nvPr>
            <p:ph idx="1"/>
          </p:nvPr>
        </p:nvPicPr>
        <p:blipFill>
          <a:blip r:embed="rId2" cstate="print"/>
          <a:stretch>
            <a:fillRect/>
          </a:stretch>
        </p:blipFill>
        <p:spPr>
          <a:xfrm>
            <a:off x="715009" y="2009775"/>
            <a:ext cx="6400800" cy="2198370"/>
          </a:xfrm>
          <a:prstGeom prst="rect">
            <a:avLst/>
          </a:prstGeom>
          <a:noFill/>
          <a:ln w="9525">
            <a:noFill/>
          </a:ln>
        </p:spPr>
      </p:pic>
      <p:sp>
        <p:nvSpPr>
          <p:cNvPr id="65541" name="Text Box 5"/>
          <p:cNvSpPr txBox="1"/>
          <p:nvPr/>
        </p:nvSpPr>
        <p:spPr>
          <a:xfrm>
            <a:off x="716280" y="4848225"/>
            <a:ext cx="7488555" cy="783590"/>
          </a:xfrm>
          <a:prstGeom prst="rect">
            <a:avLst/>
          </a:prstGeom>
          <a:noFill/>
          <a:ln w="9525">
            <a:noFill/>
          </a:ln>
        </p:spPr>
        <p:txBody>
          <a:bodyPr wrap="square">
            <a:spAutoFit/>
          </a:bodyPr>
          <a:lstStyle/>
          <a:p>
            <a:pPr eaLnBrk="1" hangingPunct="1">
              <a:spcBef>
                <a:spcPct val="50000"/>
              </a:spcBef>
            </a:pPr>
            <a:r>
              <a:rPr lang="en-US" altLang="zh-CN" b="1" dirty="0">
                <a:latin typeface="Times New Roman" panose="02020603050405020304" charset="0"/>
              </a:rPr>
              <a:t>(b):</a:t>
            </a:r>
            <a:r>
              <a:rPr lang="en-US" altLang="zh-CN" dirty="0">
                <a:latin typeface="Times New Roman" panose="02020603050405020304" charset="0"/>
              </a:rPr>
              <a:t> (1), (4), (1), (4), (8)</a:t>
            </a:r>
          </a:p>
          <a:p>
            <a:pPr eaLnBrk="1" hangingPunct="1">
              <a:spcBef>
                <a:spcPct val="50000"/>
              </a:spcBef>
            </a:pPr>
            <a:r>
              <a:rPr lang="en-US" altLang="zh-CN" b="1" dirty="0">
                <a:latin typeface="Times New Roman" panose="02020603050405020304" charset="0"/>
              </a:rPr>
              <a:t>(c):</a:t>
            </a:r>
            <a:r>
              <a:rPr lang="en-US" altLang="zh-CN" dirty="0">
                <a:latin typeface="Times New Roman" panose="02020603050405020304" charset="0"/>
              </a:rPr>
              <a:t> </a:t>
            </a:r>
            <a:r>
              <a:rPr lang="en-US" altLang="zh-CN" b="1" dirty="0">
                <a:latin typeface="Times New Roman" panose="02020603050405020304" charset="0"/>
              </a:rPr>
              <a:t>(1), (4), (1)</a:t>
            </a:r>
            <a:r>
              <a:rPr lang="en-US" altLang="zh-CN" dirty="0">
                <a:latin typeface="Times New Roman" panose="02020603050405020304" charset="0"/>
              </a:rPr>
              <a:t>, (5), (3), (6), (3), </a:t>
            </a:r>
            <a:r>
              <a:rPr lang="en-US" altLang="zh-CN" b="1" dirty="0">
                <a:latin typeface="Times New Roman" panose="02020603050405020304" charset="0"/>
              </a:rPr>
              <a:t>(4), (1), (4)</a:t>
            </a:r>
            <a:r>
              <a:rPr lang="en-US" altLang="zh-CN" dirty="0">
                <a:latin typeface="Times New Roman" panose="02020603050405020304" charset="0"/>
              </a:rPr>
              <a:t>, (2), (6), (3), (6), </a:t>
            </a:r>
            <a:r>
              <a:rPr lang="en-US" altLang="zh-CN" b="1" dirty="0">
                <a:latin typeface="Times New Roman" panose="02020603050405020304" charset="0"/>
              </a:rPr>
              <a:t>(1), (4), (8)</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11.3.3  </a:t>
            </a:r>
            <a:r>
              <a:rPr lang="zh-CN" altLang="en-US" dirty="0"/>
              <a:t>纹理</a:t>
            </a:r>
            <a:r>
              <a:rPr lang="en-US" altLang="zh-CN" dirty="0"/>
              <a:t>    </a:t>
            </a:r>
            <a:endParaRPr lang="zh-CN" altLang="en-US" dirty="0"/>
          </a:p>
        </p:txBody>
      </p:sp>
      <p:sp>
        <p:nvSpPr>
          <p:cNvPr id="3" name="内容占位符 2"/>
          <p:cNvSpPr>
            <a:spLocks noGrp="1"/>
          </p:cNvSpPr>
          <p:nvPr>
            <p:ph idx="1"/>
          </p:nvPr>
        </p:nvSpPr>
        <p:spPr/>
        <p:txBody>
          <a:bodyPr vert="horz" wrap="square" lIns="91440" tIns="45720" rIns="91440" bIns="45720" numCol="1" anchor="t" anchorCtr="0" compatLnSpc="1"/>
          <a:lstStyle/>
          <a:p>
            <a:pPr marL="0" marR="0" lvl="0" indent="0" algn="just" defTabSz="914400" rtl="0" eaLnBrk="0" fontAlgn="base" latinLnBrk="0" hangingPunct="0">
              <a:lnSpc>
                <a:spcPct val="100000"/>
              </a:lnSpc>
              <a:spcBef>
                <a:spcPct val="40000"/>
              </a:spcBef>
              <a:spcAft>
                <a:spcPct val="0"/>
              </a:spcAft>
              <a:buClrTx/>
              <a:buSzTx/>
              <a:buFont typeface="Wingdings" panose="05000000000000000000" pitchFamily="2" charset="2"/>
              <a:buNone/>
              <a:defRPr/>
            </a:pPr>
            <a:r>
              <a:rPr kumimoji="1" lang="zh-CN" altLang="en-US" sz="3200" b="1" i="0" u="none" strike="noStrike" kern="0" cap="none" spc="0" normalizeH="0" baseline="0" noProof="0" dirty="0">
                <a:ln>
                  <a:noFill/>
                </a:ln>
                <a:solidFill>
                  <a:srgbClr val="000000"/>
                </a:solidFill>
                <a:effectLst/>
                <a:uLnTx/>
                <a:uFillTx/>
                <a:latin typeface="+mn-ea"/>
                <a:cs typeface="+mn-cs"/>
              </a:rPr>
              <a:t>傅里叶频谱 </a:t>
            </a:r>
          </a:p>
          <a:p>
            <a:pPr marL="0" marR="0" lvl="0" indent="0" algn="l" defTabSz="914400" rtl="0" eaLnBrk="0" fontAlgn="base" latinLnBrk="0" hangingPunct="0">
              <a:lnSpc>
                <a:spcPct val="110000"/>
              </a:lnSpc>
              <a:spcBef>
                <a:spcPct val="30000"/>
              </a:spcBef>
              <a:spcAft>
                <a:spcPct val="0"/>
              </a:spcAft>
              <a:buClrTx/>
              <a:buSzTx/>
              <a:buFont typeface="Wingdings" panose="05000000000000000000" pitchFamily="2" charset="2"/>
              <a:buNone/>
              <a:defRPr/>
            </a:pPr>
            <a:r>
              <a:rPr kumimoji="0" lang="zh-CN" altLang="en-US" b="0" i="0" u="none" strike="noStrike" kern="0" cap="none" spc="0" normalizeH="0" baseline="0" noProof="0" dirty="0">
                <a:ln>
                  <a:noFill/>
                </a:ln>
                <a:solidFill>
                  <a:srgbClr val="000000"/>
                </a:solidFill>
                <a:effectLst/>
                <a:uLnTx/>
                <a:uFillTx/>
                <a:latin typeface="+mn-ea"/>
                <a:cs typeface="+mn-cs"/>
              </a:rPr>
              <a:t>借助傅里叶频谱的频率特性来描述</a:t>
            </a:r>
            <a:r>
              <a:rPr kumimoji="0" lang="zh-CN" altLang="en-US" b="0" i="0" u="none" strike="noStrike" kern="0" cap="none" spc="0" normalizeH="0" baseline="0" noProof="0" dirty="0">
                <a:ln>
                  <a:noFill/>
                </a:ln>
                <a:solidFill>
                  <a:srgbClr val="0070C0"/>
                </a:solidFill>
                <a:effectLst/>
                <a:uLnTx/>
                <a:uFillTx/>
                <a:latin typeface="+mn-ea"/>
                <a:cs typeface="+mn-cs"/>
              </a:rPr>
              <a:t>周期</a:t>
            </a:r>
            <a:r>
              <a:rPr kumimoji="0" lang="en-US" altLang="zh-CN" b="0" i="0" u="none" strike="noStrike" kern="0" cap="none" spc="0" normalizeH="0" baseline="0" noProof="0" dirty="0">
                <a:ln>
                  <a:noFill/>
                </a:ln>
                <a:solidFill>
                  <a:srgbClr val="0070C0"/>
                </a:solidFill>
                <a:effectLst/>
                <a:uLnTx/>
                <a:uFillTx/>
                <a:latin typeface="+mn-ea"/>
                <a:cs typeface="+mn-cs"/>
              </a:rPr>
              <a:t>/</a:t>
            </a:r>
            <a:r>
              <a:rPr kumimoji="0" lang="zh-CN" altLang="en-US" b="0" i="0" u="none" strike="noStrike" kern="0" cap="none" spc="0" normalizeH="0" baseline="0" noProof="0" dirty="0">
                <a:ln>
                  <a:noFill/>
                </a:ln>
                <a:solidFill>
                  <a:srgbClr val="0070C0"/>
                </a:solidFill>
                <a:effectLst/>
                <a:uLnTx/>
                <a:uFillTx/>
                <a:latin typeface="+mn-ea"/>
                <a:cs typeface="+mn-cs"/>
              </a:rPr>
              <a:t>近乎周期</a:t>
            </a:r>
            <a:r>
              <a:rPr kumimoji="0" lang="zh-CN" altLang="en-US" b="0" i="0" u="none" strike="noStrike" kern="0" cap="none" spc="0" normalizeH="0" baseline="0" noProof="0" dirty="0">
                <a:ln>
                  <a:noFill/>
                </a:ln>
                <a:solidFill>
                  <a:srgbClr val="000000"/>
                </a:solidFill>
                <a:effectLst/>
                <a:uLnTx/>
                <a:uFillTx/>
                <a:latin typeface="+mn-ea"/>
                <a:cs typeface="+mn-cs"/>
              </a:rPr>
              <a:t>的</a:t>
            </a:r>
            <a:r>
              <a:rPr kumimoji="0" lang="en-US" altLang="zh-CN" b="0" i="0" u="none" strike="noStrike" kern="0" cap="none" spc="0" normalizeH="0" baseline="0" noProof="0" dirty="0">
                <a:ln>
                  <a:noFill/>
                </a:ln>
                <a:solidFill>
                  <a:srgbClr val="000000"/>
                </a:solidFill>
                <a:effectLst/>
                <a:uLnTx/>
                <a:uFillTx/>
                <a:latin typeface="+mn-ea"/>
                <a:cs typeface="+mn-cs"/>
              </a:rPr>
              <a:t>2-D</a:t>
            </a:r>
            <a:r>
              <a:rPr kumimoji="0" lang="zh-CN" altLang="en-US" b="0" i="0" u="none" strike="noStrike" kern="0" cap="none" spc="0" normalizeH="0" baseline="0" noProof="0" dirty="0">
                <a:ln>
                  <a:noFill/>
                </a:ln>
                <a:solidFill>
                  <a:srgbClr val="000000"/>
                </a:solidFill>
                <a:effectLst/>
                <a:uLnTx/>
                <a:uFillTx/>
                <a:latin typeface="+mn-ea"/>
                <a:cs typeface="+mn-cs"/>
              </a:rPr>
              <a:t>图象模式的方向性</a:t>
            </a:r>
          </a:p>
          <a:p>
            <a:pPr marL="0" marR="0" lvl="0" indent="0" algn="l" defTabSz="914400" rtl="0" eaLnBrk="0" fontAlgn="base" latinLnBrk="0" hangingPunct="0">
              <a:lnSpc>
                <a:spcPct val="110000"/>
              </a:lnSpc>
              <a:spcBef>
                <a:spcPct val="30000"/>
              </a:spcBef>
              <a:spcAft>
                <a:spcPct val="0"/>
              </a:spcAft>
              <a:buClrTx/>
              <a:buSzTx/>
              <a:buFont typeface="Wingdings" panose="05000000000000000000" pitchFamily="2" charset="2"/>
              <a:buNone/>
              <a:defRPr/>
            </a:pPr>
            <a:r>
              <a:rPr kumimoji="0" lang="en-US" altLang="zh-CN" b="0" i="0" u="none" strike="noStrike" kern="0" cap="none" spc="0" normalizeH="0" baseline="0" noProof="0" dirty="0">
                <a:ln>
                  <a:noFill/>
                </a:ln>
                <a:solidFill>
                  <a:srgbClr val="000000"/>
                </a:solidFill>
                <a:effectLst/>
                <a:uLnTx/>
                <a:uFillTx/>
                <a:latin typeface="+mn-ea"/>
                <a:cs typeface="+mn-cs"/>
              </a:rPr>
              <a:t>(1) </a:t>
            </a:r>
            <a:r>
              <a:rPr kumimoji="0" lang="zh-CN" altLang="en-US" b="0" i="0" u="none" strike="noStrike" kern="0" cap="none" spc="0" normalizeH="0" baseline="0" noProof="0" dirty="0">
                <a:ln>
                  <a:noFill/>
                </a:ln>
                <a:solidFill>
                  <a:srgbClr val="000000"/>
                </a:solidFill>
                <a:effectLst/>
                <a:uLnTx/>
                <a:uFillTx/>
                <a:latin typeface="+mn-ea"/>
                <a:cs typeface="+mn-cs"/>
              </a:rPr>
              <a:t>傅里叶频谱中突起的峰值对应纹理模式的主方向</a:t>
            </a:r>
          </a:p>
          <a:p>
            <a:pPr marL="0" marR="0" lvl="0" indent="0" algn="l" defTabSz="914400" rtl="0" eaLnBrk="0" fontAlgn="base" latinLnBrk="0" hangingPunct="0">
              <a:lnSpc>
                <a:spcPct val="110000"/>
              </a:lnSpc>
              <a:spcBef>
                <a:spcPct val="30000"/>
              </a:spcBef>
              <a:spcAft>
                <a:spcPct val="0"/>
              </a:spcAft>
              <a:buClrTx/>
              <a:buSzTx/>
              <a:buFont typeface="Wingdings" panose="05000000000000000000" pitchFamily="2" charset="2"/>
              <a:buNone/>
              <a:defRPr/>
            </a:pPr>
            <a:r>
              <a:rPr kumimoji="0" lang="en-US" altLang="zh-CN" b="0" i="0" u="none" strike="noStrike" kern="0" cap="none" spc="0" normalizeH="0" baseline="0" noProof="0" dirty="0">
                <a:ln>
                  <a:noFill/>
                </a:ln>
                <a:solidFill>
                  <a:srgbClr val="000000"/>
                </a:solidFill>
                <a:effectLst/>
                <a:uLnTx/>
                <a:uFillTx/>
                <a:latin typeface="+mn-ea"/>
                <a:cs typeface="+mn-cs"/>
              </a:rPr>
              <a:t>(2) </a:t>
            </a:r>
            <a:r>
              <a:rPr kumimoji="0" lang="zh-CN" altLang="en-US" b="0" i="0" u="none" strike="noStrike" kern="0" cap="none" spc="0" normalizeH="0" baseline="0" noProof="0" dirty="0">
                <a:ln>
                  <a:noFill/>
                </a:ln>
                <a:solidFill>
                  <a:srgbClr val="000000"/>
                </a:solidFill>
                <a:effectLst/>
                <a:uLnTx/>
                <a:uFillTx/>
                <a:latin typeface="+mn-ea"/>
                <a:cs typeface="+mn-cs"/>
              </a:rPr>
              <a:t>这些峰在频域平面的位置对应模式的基本周期</a:t>
            </a:r>
          </a:p>
          <a:p>
            <a:pPr marL="0" marR="0" lvl="0" indent="0" algn="l" defTabSz="914400" rtl="0" eaLnBrk="0" fontAlgn="base" latinLnBrk="0" hangingPunct="0">
              <a:lnSpc>
                <a:spcPct val="110000"/>
              </a:lnSpc>
              <a:spcBef>
                <a:spcPct val="30000"/>
              </a:spcBef>
              <a:spcAft>
                <a:spcPct val="0"/>
              </a:spcAft>
              <a:buClrTx/>
              <a:buSzTx/>
              <a:buFont typeface="Wingdings" panose="05000000000000000000" pitchFamily="2" charset="2"/>
              <a:buNone/>
              <a:defRPr/>
            </a:pPr>
            <a:r>
              <a:rPr kumimoji="0" lang="en-US" altLang="zh-CN" b="0" i="0" u="none" strike="noStrike" kern="0" cap="none" spc="0" normalizeH="0" baseline="0" noProof="0" dirty="0">
                <a:ln>
                  <a:noFill/>
                </a:ln>
                <a:solidFill>
                  <a:srgbClr val="000000"/>
                </a:solidFill>
                <a:effectLst/>
                <a:uLnTx/>
                <a:uFillTx/>
                <a:latin typeface="+mn-ea"/>
                <a:cs typeface="+mn-cs"/>
              </a:rPr>
              <a:t>(3) </a:t>
            </a:r>
            <a:r>
              <a:rPr kumimoji="0" lang="zh-CN" altLang="en-US" b="0" i="0" u="none" strike="noStrike" kern="0" cap="none" spc="0" normalizeH="0" baseline="0" noProof="0" dirty="0">
                <a:ln>
                  <a:noFill/>
                </a:ln>
                <a:solidFill>
                  <a:srgbClr val="000000"/>
                </a:solidFill>
                <a:effectLst/>
                <a:uLnTx/>
                <a:uFillTx/>
                <a:latin typeface="+mn-ea"/>
                <a:cs typeface="+mn-cs"/>
              </a:rPr>
              <a:t>利用滤波把周期性成分除去，用统计方法描述剩下的非周期性部分</a:t>
            </a:r>
            <a:endParaRPr kumimoji="0" lang="zh-CN" altLang="en-US" sz="2800" b="0" i="0" u="none" strike="noStrike" kern="0" cap="none" spc="0" normalizeH="0" baseline="0" noProof="0" dirty="0">
              <a:ln>
                <a:noFill/>
              </a:ln>
              <a:solidFill>
                <a:srgbClr val="000000"/>
              </a:solidFill>
              <a:effectLst/>
              <a:uLnTx/>
              <a:uFillTx/>
              <a:latin typeface="+mn-ea"/>
              <a:cs typeface="+mn-cs"/>
            </a:endParaRPr>
          </a:p>
          <a:p>
            <a:pPr marL="0" marR="0" lvl="0" indent="0" algn="l" defTabSz="914400" rtl="0" eaLnBrk="1" fontAlgn="base" latinLnBrk="0" hangingPunct="1">
              <a:lnSpc>
                <a:spcPct val="100000"/>
              </a:lnSpc>
              <a:spcBef>
                <a:spcPct val="20000"/>
              </a:spcBef>
              <a:spcAft>
                <a:spcPct val="0"/>
              </a:spcAft>
              <a:buClr>
                <a:srgbClr val="3399FF"/>
              </a:buClr>
              <a:buSzTx/>
              <a:buFont typeface="Wingdings" panose="05000000000000000000" pitchFamily="2" charset="2"/>
              <a:buNone/>
              <a:defRPr/>
            </a:pPr>
            <a:endParaRPr kumimoji="1" lang="zh-CN" altLang="en-US" sz="24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11.3.3  </a:t>
            </a:r>
            <a:r>
              <a:rPr lang="zh-CN" altLang="en-US" dirty="0"/>
              <a:t>纹理</a:t>
            </a:r>
            <a:r>
              <a:rPr lang="en-US" altLang="zh-CN" dirty="0"/>
              <a:t>    </a:t>
            </a:r>
            <a:endParaRPr lang="zh-CN" altLang="en-US" dirty="0"/>
          </a:p>
        </p:txBody>
      </p:sp>
      <p:sp>
        <p:nvSpPr>
          <p:cNvPr id="5" name="内容占位符 1"/>
          <p:cNvSpPr>
            <a:spLocks noGrp="1"/>
          </p:cNvSpPr>
          <p:nvPr/>
        </p:nvSpPr>
        <p:spPr>
          <a:xfrm>
            <a:off x="693738" y="1468438"/>
            <a:ext cx="8001000" cy="4967288"/>
          </a:xfrm>
          <a:prstGeom prst="rect">
            <a:avLst/>
          </a:prstGeom>
          <a:noFill/>
          <a:ln>
            <a:noFill/>
          </a:ln>
          <a:effectLst/>
        </p:spPr>
        <p:txBody>
          <a:bodyPr vert="horz" wrap="square" lIns="91440" tIns="45720" rIns="91440" bIns="45720" numCol="1" anchor="t" anchorCtr="0" compatLnSpc="1"/>
          <a:lstStyle>
            <a:lvl1pPr marL="469900" indent="-469900" algn="l" rtl="0" eaLnBrk="0" fontAlgn="base" hangingPunct="0">
              <a:spcBef>
                <a:spcPct val="20000"/>
              </a:spcBef>
              <a:spcAft>
                <a:spcPct val="0"/>
              </a:spcAft>
              <a:buClr>
                <a:srgbClr val="3399FF"/>
              </a:buClr>
              <a:buFont typeface="Wingdings" panose="05000000000000000000" pitchFamily="2" charset="2"/>
              <a:buChar char="o"/>
              <a:defRPr kumimoji="1" lang="zh-CN" altLang="en-US" sz="2400" dirty="0" smtClean="0">
                <a:solidFill>
                  <a:schemeClr val="tx1"/>
                </a:solidFill>
                <a:latin typeface="+mn-lt"/>
                <a:ea typeface="+mn-ea"/>
                <a:cs typeface="+mn-cs"/>
              </a:defRPr>
            </a:lvl1pPr>
            <a:lvl2pPr marL="908050" indent="-436880" algn="l" rtl="0" eaLnBrk="0" fontAlgn="base" hangingPunct="0">
              <a:spcBef>
                <a:spcPct val="20000"/>
              </a:spcBef>
              <a:spcAft>
                <a:spcPct val="0"/>
              </a:spcAft>
              <a:buClr>
                <a:srgbClr val="3399FF"/>
              </a:buClr>
              <a:buFont typeface="Wingdings" panose="05000000000000000000" pitchFamily="2" charset="2"/>
              <a:buChar char="n"/>
              <a:defRPr kumimoji="1" lang="zh-CN" altLang="en-US" sz="2000" dirty="0" smtClean="0">
                <a:solidFill>
                  <a:schemeClr val="tx1"/>
                </a:solidFill>
                <a:latin typeface="+mn-lt"/>
                <a:ea typeface="+mn-ea"/>
                <a:cs typeface="+mn-cs"/>
              </a:defRPr>
            </a:lvl2pPr>
            <a:lvl3pPr marL="1304925" indent="-395605" algn="l" rtl="0" eaLnBrk="0" fontAlgn="base" hangingPunct="0">
              <a:spcBef>
                <a:spcPct val="20000"/>
              </a:spcBef>
              <a:spcAft>
                <a:spcPct val="0"/>
              </a:spcAft>
              <a:buClr>
                <a:srgbClr val="3399FF"/>
              </a:buClr>
              <a:buFont typeface="Wingdings" panose="05000000000000000000" pitchFamily="2" charset="2"/>
              <a:buChar char="ü"/>
              <a:defRPr kumimoji="1" lang="zh-CN" altLang="en-US" dirty="0" smtClean="0">
                <a:solidFill>
                  <a:schemeClr val="tx1"/>
                </a:solidFill>
                <a:latin typeface="+mn-lt"/>
                <a:ea typeface="+mn-ea"/>
                <a:cs typeface="+mn-cs"/>
              </a:defRPr>
            </a:lvl3pPr>
            <a:lvl4pPr marL="1694180" indent="-387350" algn="l" rtl="0" eaLnBrk="0" fontAlgn="base" hangingPunct="0">
              <a:spcBef>
                <a:spcPct val="20000"/>
              </a:spcBef>
              <a:spcAft>
                <a:spcPct val="0"/>
              </a:spcAft>
              <a:buClr>
                <a:srgbClr val="3399FF"/>
              </a:buClr>
              <a:buFont typeface="Wingdings" panose="05000000000000000000" pitchFamily="2" charset="2"/>
              <a:buChar char="Ø"/>
              <a:defRPr kumimoji="1" lang="zh-CN" altLang="en-US" sz="1600" dirty="0" smtClean="0">
                <a:solidFill>
                  <a:schemeClr val="tx1"/>
                </a:solidFill>
                <a:latin typeface="+mn-lt"/>
                <a:ea typeface="+mn-ea"/>
                <a:cs typeface="+mn-cs"/>
              </a:defRPr>
            </a:lvl4pPr>
            <a:lvl5pPr marL="2094230" indent="-398780" algn="l" rtl="0" eaLnBrk="0" fontAlgn="base" hangingPunct="0">
              <a:spcBef>
                <a:spcPct val="20000"/>
              </a:spcBef>
              <a:spcAft>
                <a:spcPct val="0"/>
              </a:spcAft>
              <a:buClr>
                <a:srgbClr val="3399FF"/>
              </a:buClr>
              <a:buFont typeface="Wingdings" panose="05000000000000000000" pitchFamily="2" charset="2"/>
              <a:buChar char="l"/>
              <a:defRPr kumimoji="1" lang="zh-CN" altLang="en-US" sz="1600" dirty="0">
                <a:solidFill>
                  <a:schemeClr val="tx1"/>
                </a:solidFill>
                <a:latin typeface="+mn-lt"/>
                <a:ea typeface="+mn-ea"/>
                <a:cs typeface="+mn-cs"/>
              </a:defRPr>
            </a:lvl5pPr>
            <a:lvl6pPr marL="2551430" indent="-398780" algn="l" rtl="0" eaLnBrk="1" fontAlgn="base" hangingPunct="1">
              <a:spcBef>
                <a:spcPct val="20000"/>
              </a:spcBef>
              <a:spcAft>
                <a:spcPct val="0"/>
              </a:spcAft>
              <a:buClr>
                <a:schemeClr val="accent2"/>
              </a:buClr>
              <a:buFont typeface="Wingdings" panose="05000000000000000000" charset="0"/>
              <a:buChar char="§"/>
              <a:defRPr sz="1600">
                <a:solidFill>
                  <a:schemeClr val="tx1"/>
                </a:solidFill>
                <a:latin typeface="+mn-lt"/>
                <a:ea typeface="+mn-ea"/>
                <a:cs typeface="+mn-cs"/>
              </a:defRPr>
            </a:lvl6pPr>
            <a:lvl7pPr marL="3008630" indent="-398780" algn="l" rtl="0" eaLnBrk="1" fontAlgn="base" hangingPunct="1">
              <a:spcBef>
                <a:spcPct val="20000"/>
              </a:spcBef>
              <a:spcAft>
                <a:spcPct val="0"/>
              </a:spcAft>
              <a:buClr>
                <a:schemeClr val="accent2"/>
              </a:buClr>
              <a:buFont typeface="Wingdings" panose="05000000000000000000" charset="0"/>
              <a:buChar char="§"/>
              <a:defRPr sz="1600">
                <a:solidFill>
                  <a:schemeClr val="tx1"/>
                </a:solidFill>
                <a:latin typeface="+mn-lt"/>
                <a:ea typeface="+mn-ea"/>
                <a:cs typeface="+mn-cs"/>
              </a:defRPr>
            </a:lvl7pPr>
            <a:lvl8pPr marL="3465830" indent="-398780" algn="l" rtl="0" eaLnBrk="1" fontAlgn="base" hangingPunct="1">
              <a:spcBef>
                <a:spcPct val="20000"/>
              </a:spcBef>
              <a:spcAft>
                <a:spcPct val="0"/>
              </a:spcAft>
              <a:buClr>
                <a:schemeClr val="accent2"/>
              </a:buClr>
              <a:buFont typeface="Wingdings" panose="05000000000000000000" charset="0"/>
              <a:buChar char="§"/>
              <a:defRPr sz="1600">
                <a:solidFill>
                  <a:schemeClr val="tx1"/>
                </a:solidFill>
                <a:latin typeface="+mn-lt"/>
                <a:ea typeface="+mn-ea"/>
                <a:cs typeface="+mn-cs"/>
              </a:defRPr>
            </a:lvl8pPr>
            <a:lvl9pPr marL="3923030" indent="-398780" algn="l" rtl="0" eaLnBrk="1" fontAlgn="base" hangingPunct="1">
              <a:spcBef>
                <a:spcPct val="20000"/>
              </a:spcBef>
              <a:spcAft>
                <a:spcPct val="0"/>
              </a:spcAft>
              <a:buClr>
                <a:schemeClr val="accent2"/>
              </a:buClr>
              <a:buFont typeface="Wingdings" panose="05000000000000000000" charset="0"/>
              <a:buChar char="§"/>
              <a:defRPr sz="1600">
                <a:solidFill>
                  <a:schemeClr val="tx1"/>
                </a:solidFill>
                <a:latin typeface="+mn-lt"/>
                <a:ea typeface="+mn-ea"/>
                <a:cs typeface="+mn-cs"/>
              </a:defRPr>
            </a:lvl9pPr>
          </a:lstStyle>
          <a:p>
            <a:pPr marL="0" marR="0" lvl="0" indent="0" algn="just" defTabSz="914400" rtl="0" eaLnBrk="0" fontAlgn="base" latinLnBrk="0" hangingPunct="0">
              <a:lnSpc>
                <a:spcPct val="100000"/>
              </a:lnSpc>
              <a:spcBef>
                <a:spcPct val="40000"/>
              </a:spcBef>
              <a:spcAft>
                <a:spcPct val="0"/>
              </a:spcAft>
              <a:buClrTx/>
              <a:buSzTx/>
              <a:buFont typeface="Wingdings" panose="05000000000000000000" pitchFamily="2" charset="2"/>
              <a:buNone/>
              <a:defRPr/>
            </a:pPr>
            <a:r>
              <a:rPr kumimoji="1" lang="zh-CN" altLang="en-US" sz="3200" b="1" i="0" u="none" strike="noStrike" kern="0" cap="none" spc="0" normalizeH="0" baseline="0" noProof="0" dirty="0">
                <a:ln>
                  <a:noFill/>
                </a:ln>
                <a:solidFill>
                  <a:srgbClr val="000000"/>
                </a:solidFill>
                <a:effectLst/>
                <a:uLnTx/>
                <a:uFillTx/>
                <a:cs typeface="+mn-cs"/>
              </a:rPr>
              <a:t>傅里叶频谱 </a:t>
            </a: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defRPr/>
            </a:pPr>
            <a:r>
              <a:rPr kumimoji="0" lang="zh-CN" altLang="en-US" sz="2800" b="0" i="0" u="none" strike="noStrike" kern="0" cap="none" spc="0" normalizeH="0" baseline="0" noProof="0" dirty="0">
                <a:ln>
                  <a:noFill/>
                </a:ln>
                <a:solidFill>
                  <a:srgbClr val="000000"/>
                </a:solidFill>
                <a:effectLst/>
                <a:uLnTx/>
                <a:uFillTx/>
                <a:cs typeface="+mn-cs"/>
              </a:rPr>
              <a:t>	</a:t>
            </a:r>
            <a:r>
              <a:rPr kumimoji="0" lang="zh-CN" altLang="en-US" sz="2800" b="0" i="0" u="none" strike="noStrike" kern="0" cap="none" spc="0" normalizeH="0" baseline="0" noProof="0" dirty="0">
                <a:ln>
                  <a:noFill/>
                </a:ln>
                <a:solidFill>
                  <a:srgbClr val="FF0000"/>
                </a:solidFill>
                <a:effectLst/>
                <a:uLnTx/>
                <a:uFillTx/>
                <a:cs typeface="+mn-cs"/>
              </a:rPr>
              <a:t>极坐标系</a:t>
            </a:r>
            <a:r>
              <a:rPr kumimoji="0" lang="zh-CN" altLang="en-US" sz="2800" b="0" i="0" u="none" strike="noStrike" kern="0" cap="none" spc="0" normalizeH="0" baseline="0" noProof="0" dirty="0">
                <a:ln>
                  <a:noFill/>
                </a:ln>
                <a:solidFill>
                  <a:srgbClr val="000000"/>
                </a:solidFill>
                <a:effectLst/>
                <a:uLnTx/>
                <a:uFillTx/>
                <a:cs typeface="+mn-cs"/>
              </a:rPr>
              <a:t>中频谱函数</a:t>
            </a:r>
            <a:r>
              <a:rPr kumimoji="0" lang="en-US" altLang="zh-CN" sz="2800" b="0" i="1" u="none" strike="noStrike" kern="0" cap="none" spc="0" normalizeH="0" baseline="0" noProof="0" dirty="0">
                <a:ln>
                  <a:noFill/>
                </a:ln>
                <a:solidFill>
                  <a:srgbClr val="000000"/>
                </a:solidFill>
                <a:effectLst/>
                <a:uLnTx/>
                <a:uFillTx/>
                <a:cs typeface="+mn-cs"/>
              </a:rPr>
              <a:t>S</a:t>
            </a:r>
            <a:r>
              <a:rPr kumimoji="0" lang="en-US" altLang="zh-CN" sz="2800" b="0" i="0" u="none" strike="noStrike" kern="0" cap="none" spc="0" normalizeH="0" baseline="0" noProof="0" dirty="0">
                <a:ln>
                  <a:noFill/>
                </a:ln>
                <a:solidFill>
                  <a:srgbClr val="000000"/>
                </a:solidFill>
                <a:effectLst/>
                <a:uLnTx/>
                <a:uFillTx/>
                <a:cs typeface="+mn-cs"/>
              </a:rPr>
              <a:t>(</a:t>
            </a:r>
            <a:r>
              <a:rPr kumimoji="0" lang="en-US" altLang="zh-CN" sz="2800" b="0" i="1" u="none" strike="noStrike" kern="0" cap="none" spc="0" normalizeH="0" baseline="0" noProof="0" dirty="0">
                <a:ln>
                  <a:noFill/>
                </a:ln>
                <a:solidFill>
                  <a:srgbClr val="000000"/>
                </a:solidFill>
                <a:effectLst/>
                <a:uLnTx/>
                <a:uFillTx/>
                <a:cs typeface="+mn-cs"/>
              </a:rPr>
              <a:t>r</a:t>
            </a:r>
            <a:r>
              <a:rPr kumimoji="0" lang="en-US" altLang="zh-CN" sz="2800" b="0" i="0" u="none" strike="noStrike" kern="0" cap="none" spc="0" normalizeH="0" baseline="0" noProof="0" dirty="0">
                <a:ln>
                  <a:noFill/>
                </a:ln>
                <a:solidFill>
                  <a:srgbClr val="000000"/>
                </a:solidFill>
                <a:effectLst/>
                <a:uLnTx/>
                <a:uFillTx/>
                <a:cs typeface="+mn-cs"/>
              </a:rPr>
              <a:t>, </a:t>
            </a:r>
            <a:r>
              <a:rPr kumimoji="0" lang="en-US" altLang="zh-CN" sz="2800" b="0" i="1" u="none" strike="noStrike" kern="0" cap="none" spc="0" normalizeH="0" baseline="0" noProof="0" dirty="0">
                <a:ln>
                  <a:noFill/>
                </a:ln>
                <a:solidFill>
                  <a:srgbClr val="000000"/>
                </a:solidFill>
                <a:effectLst/>
                <a:uLnTx/>
                <a:uFillTx/>
                <a:cs typeface="+mn-cs"/>
                <a:sym typeface="Symbol" panose="05050102010706020507" pitchFamily="18" charset="2"/>
              </a:rPr>
              <a:t></a:t>
            </a:r>
            <a:r>
              <a:rPr kumimoji="0" lang="en-US" altLang="zh-CN" sz="2800" b="0" i="1" u="none" strike="noStrike" kern="0" cap="none" spc="0" normalizeH="0" baseline="0" noProof="0" dirty="0">
                <a:ln>
                  <a:noFill/>
                </a:ln>
                <a:solidFill>
                  <a:srgbClr val="000000"/>
                </a:solidFill>
                <a:effectLst/>
                <a:uLnTx/>
                <a:uFillTx/>
                <a:cs typeface="+mn-cs"/>
              </a:rPr>
              <a:t> </a:t>
            </a:r>
            <a:r>
              <a:rPr kumimoji="0" lang="en-US" altLang="zh-CN" sz="2800" b="0" i="0" u="none" strike="noStrike" kern="0" cap="none" spc="0" normalizeH="0" baseline="0" noProof="0" dirty="0">
                <a:ln>
                  <a:noFill/>
                </a:ln>
                <a:solidFill>
                  <a:srgbClr val="000000"/>
                </a:solidFill>
                <a:effectLst/>
                <a:uLnTx/>
                <a:uFillTx/>
                <a:cs typeface="+mn-cs"/>
              </a:rPr>
              <a:t>)</a:t>
            </a:r>
          </a:p>
          <a:p>
            <a:pPr marL="0" marR="0" lvl="0" indent="0" algn="l" defTabSz="914400" rtl="0" eaLnBrk="0" fontAlgn="base" latinLnBrk="0" hangingPunct="0">
              <a:lnSpc>
                <a:spcPct val="100000"/>
              </a:lnSpc>
              <a:spcBef>
                <a:spcPct val="30000"/>
              </a:spcBef>
              <a:spcAft>
                <a:spcPct val="0"/>
              </a:spcAft>
              <a:buClrTx/>
              <a:buSzTx/>
              <a:buFontTx/>
              <a:buChar char="•"/>
              <a:defRPr/>
            </a:pPr>
            <a:r>
              <a:rPr kumimoji="0" lang="en-US" altLang="zh-CN" sz="2400" b="0" i="0" u="none" strike="noStrike" kern="0" cap="none" spc="0" normalizeH="0" baseline="0" noProof="0" dirty="0">
                <a:ln>
                  <a:noFill/>
                </a:ln>
                <a:solidFill>
                  <a:srgbClr val="000000"/>
                </a:solidFill>
                <a:effectLst/>
                <a:uLnTx/>
                <a:uFillTx/>
                <a:cs typeface="+mn-cs"/>
              </a:rPr>
              <a:t> </a:t>
            </a:r>
            <a:r>
              <a:rPr kumimoji="0" lang="zh-CN" altLang="en-US" sz="2400" b="0" i="0" u="none" strike="noStrike" kern="0" cap="none" spc="0" normalizeH="0" baseline="0" noProof="0" dirty="0">
                <a:ln>
                  <a:noFill/>
                </a:ln>
                <a:solidFill>
                  <a:srgbClr val="000000"/>
                </a:solidFill>
                <a:effectLst/>
                <a:uLnTx/>
                <a:uFillTx/>
                <a:cs typeface="+mn-cs"/>
              </a:rPr>
              <a:t>对每个确定的方向</a:t>
            </a:r>
            <a:r>
              <a:rPr kumimoji="0" lang="zh-CN" altLang="en-US" sz="2400" b="0" i="1" u="none" strike="noStrike" kern="0" cap="none" spc="0" normalizeH="0" baseline="0" noProof="0" dirty="0">
                <a:ln>
                  <a:noFill/>
                </a:ln>
                <a:solidFill>
                  <a:srgbClr val="000000"/>
                </a:solidFill>
                <a:effectLst/>
                <a:uLnTx/>
                <a:uFillTx/>
                <a:cs typeface="+mn-cs"/>
                <a:sym typeface="Symbol" panose="05050102010706020507" pitchFamily="18" charset="2"/>
              </a:rPr>
              <a:t></a:t>
            </a:r>
            <a:r>
              <a:rPr kumimoji="0" lang="zh-CN" altLang="en-US" sz="2400" b="0" i="0" u="none" strike="noStrike" kern="0" cap="none" spc="0" normalizeH="0" baseline="0" noProof="0" dirty="0">
                <a:ln>
                  <a:noFill/>
                </a:ln>
                <a:solidFill>
                  <a:srgbClr val="000000"/>
                </a:solidFill>
                <a:effectLst/>
                <a:uLnTx/>
                <a:uFillTx/>
                <a:cs typeface="+mn-cs"/>
              </a:rPr>
              <a:t>，</a:t>
            </a:r>
            <a:r>
              <a:rPr kumimoji="0" lang="en-US" altLang="zh-CN" sz="2400" b="0" i="1" u="none" strike="noStrike" kern="0" cap="none" spc="0" normalizeH="0" baseline="0" noProof="0" dirty="0">
                <a:ln>
                  <a:noFill/>
                </a:ln>
                <a:solidFill>
                  <a:srgbClr val="000000"/>
                </a:solidFill>
                <a:effectLst/>
                <a:uLnTx/>
                <a:uFillTx/>
                <a:cs typeface="+mn-cs"/>
              </a:rPr>
              <a:t>S</a:t>
            </a:r>
            <a:r>
              <a:rPr kumimoji="0" lang="en-US" altLang="zh-CN" sz="2400" b="0" i="0" u="none" strike="noStrike" kern="0" cap="none" spc="0" normalizeH="0" baseline="0" noProof="0" dirty="0">
                <a:ln>
                  <a:noFill/>
                </a:ln>
                <a:solidFill>
                  <a:srgbClr val="000000"/>
                </a:solidFill>
                <a:effectLst/>
                <a:uLnTx/>
                <a:uFillTx/>
                <a:cs typeface="+mn-cs"/>
              </a:rPr>
              <a:t>(</a:t>
            </a:r>
            <a:r>
              <a:rPr kumimoji="0" lang="en-US" altLang="zh-CN" sz="2400" b="0" i="1" u="none" strike="noStrike" kern="0" cap="none" spc="0" normalizeH="0" baseline="0" noProof="0" dirty="0">
                <a:ln>
                  <a:noFill/>
                </a:ln>
                <a:solidFill>
                  <a:srgbClr val="000000"/>
                </a:solidFill>
                <a:effectLst/>
                <a:uLnTx/>
                <a:uFillTx/>
                <a:cs typeface="+mn-cs"/>
              </a:rPr>
              <a:t>r</a:t>
            </a:r>
            <a:r>
              <a:rPr kumimoji="0" lang="en-US" altLang="zh-CN" sz="2400" b="0" i="0" u="none" strike="noStrike" kern="0" cap="none" spc="0" normalizeH="0" baseline="0" noProof="0" dirty="0">
                <a:ln>
                  <a:noFill/>
                </a:ln>
                <a:solidFill>
                  <a:srgbClr val="000000"/>
                </a:solidFill>
                <a:effectLst/>
                <a:uLnTx/>
                <a:uFillTx/>
                <a:cs typeface="+mn-cs"/>
              </a:rPr>
              <a:t>, </a:t>
            </a:r>
            <a:r>
              <a:rPr kumimoji="0" lang="en-US" altLang="zh-CN" sz="2400" b="0" i="1" u="none" strike="noStrike" kern="0" cap="none" spc="0" normalizeH="0" baseline="0" noProof="0" dirty="0">
                <a:ln>
                  <a:noFill/>
                </a:ln>
                <a:solidFill>
                  <a:srgbClr val="000000"/>
                </a:solidFill>
                <a:effectLst/>
                <a:uLnTx/>
                <a:uFillTx/>
                <a:cs typeface="+mn-cs"/>
                <a:sym typeface="Symbol" panose="05050102010706020507" pitchFamily="18" charset="2"/>
              </a:rPr>
              <a:t></a:t>
            </a:r>
            <a:r>
              <a:rPr kumimoji="0" lang="en-US" altLang="zh-CN" sz="2400" b="0" i="1" u="none" strike="noStrike" kern="0" cap="none" spc="0" normalizeH="0" baseline="0" noProof="0" dirty="0">
                <a:ln>
                  <a:noFill/>
                </a:ln>
                <a:solidFill>
                  <a:srgbClr val="000000"/>
                </a:solidFill>
                <a:effectLst/>
                <a:uLnTx/>
                <a:uFillTx/>
                <a:cs typeface="+mn-cs"/>
              </a:rPr>
              <a:t> </a:t>
            </a:r>
            <a:r>
              <a:rPr kumimoji="0" lang="en-US" altLang="zh-CN" sz="2400" b="0" i="0" u="none" strike="noStrike" kern="0" cap="none" spc="0" normalizeH="0" baseline="0" noProof="0" dirty="0">
                <a:ln>
                  <a:noFill/>
                </a:ln>
                <a:solidFill>
                  <a:srgbClr val="000000"/>
                </a:solidFill>
                <a:effectLst/>
                <a:uLnTx/>
                <a:uFillTx/>
                <a:cs typeface="+mn-cs"/>
              </a:rPr>
              <a:t>)</a:t>
            </a:r>
            <a:r>
              <a:rPr kumimoji="0" lang="zh-CN" altLang="en-US" sz="2400" b="0" i="0" u="none" strike="noStrike" kern="0" cap="none" spc="0" normalizeH="0" baseline="0" noProof="0" dirty="0">
                <a:ln>
                  <a:noFill/>
                </a:ln>
                <a:solidFill>
                  <a:srgbClr val="000000"/>
                </a:solidFill>
                <a:effectLst/>
                <a:uLnTx/>
                <a:uFillTx/>
                <a:cs typeface="+mn-cs"/>
              </a:rPr>
              <a:t>是</a:t>
            </a:r>
            <a:r>
              <a:rPr kumimoji="0" lang="en-US" altLang="zh-CN" sz="2400" b="0" i="0" u="none" strike="noStrike" kern="0" cap="none" spc="0" normalizeH="0" baseline="0" noProof="0" dirty="0">
                <a:ln>
                  <a:noFill/>
                </a:ln>
                <a:solidFill>
                  <a:srgbClr val="000000"/>
                </a:solidFill>
                <a:effectLst/>
                <a:uLnTx/>
                <a:uFillTx/>
                <a:cs typeface="+mn-cs"/>
              </a:rPr>
              <a:t>1</a:t>
            </a:r>
            <a:r>
              <a:rPr kumimoji="0" lang="zh-CN" altLang="en-US" sz="2400" b="0" i="0" u="none" strike="noStrike" kern="0" cap="none" spc="0" normalizeH="0" baseline="0" noProof="0" dirty="0">
                <a:ln>
                  <a:noFill/>
                </a:ln>
                <a:solidFill>
                  <a:srgbClr val="000000"/>
                </a:solidFill>
                <a:effectLst/>
                <a:uLnTx/>
                <a:uFillTx/>
                <a:cs typeface="+mn-cs"/>
              </a:rPr>
              <a:t>个</a:t>
            </a:r>
            <a:r>
              <a:rPr kumimoji="0" lang="en-US" altLang="zh-CN" sz="2400" b="0" i="0" u="none" strike="noStrike" kern="0" cap="none" spc="0" normalizeH="0" baseline="0" noProof="0" dirty="0">
                <a:ln>
                  <a:noFill/>
                </a:ln>
                <a:solidFill>
                  <a:srgbClr val="000000"/>
                </a:solidFill>
                <a:effectLst/>
                <a:uLnTx/>
                <a:uFillTx/>
                <a:cs typeface="+mn-cs"/>
              </a:rPr>
              <a:t>1-D</a:t>
            </a:r>
            <a:r>
              <a:rPr kumimoji="0" lang="zh-CN" altLang="en-US" sz="2400" b="0" i="0" u="none" strike="noStrike" kern="0" cap="none" spc="0" normalizeH="0" baseline="0" noProof="0" dirty="0">
                <a:ln>
                  <a:noFill/>
                </a:ln>
                <a:solidFill>
                  <a:srgbClr val="000000"/>
                </a:solidFill>
                <a:effectLst/>
                <a:uLnTx/>
                <a:uFillTx/>
                <a:cs typeface="+mn-cs"/>
              </a:rPr>
              <a:t>函数</a:t>
            </a:r>
            <a:r>
              <a:rPr kumimoji="0" lang="en-US" altLang="zh-CN" sz="2400" b="0" i="1" u="none" strike="noStrike" kern="0" cap="none" spc="0" normalizeH="0" baseline="0" noProof="0" dirty="0">
                <a:ln>
                  <a:noFill/>
                </a:ln>
                <a:solidFill>
                  <a:srgbClr val="000000"/>
                </a:solidFill>
                <a:effectLst/>
                <a:uLnTx/>
                <a:uFillTx/>
                <a:cs typeface="+mn-cs"/>
              </a:rPr>
              <a:t>S</a:t>
            </a:r>
            <a:r>
              <a:rPr kumimoji="0" lang="en-US" altLang="zh-CN" sz="2400" b="0" i="1" u="none" strike="noStrike" kern="0" cap="none" spc="0" normalizeH="0" baseline="-20000" noProof="0" dirty="0">
                <a:ln>
                  <a:noFill/>
                </a:ln>
                <a:solidFill>
                  <a:srgbClr val="000000"/>
                </a:solidFill>
                <a:effectLst/>
                <a:uLnTx/>
                <a:uFillTx/>
                <a:cs typeface="+mn-cs"/>
                <a:sym typeface="Symbol" panose="05050102010706020507" pitchFamily="18" charset="2"/>
              </a:rPr>
              <a:t></a:t>
            </a:r>
            <a:r>
              <a:rPr kumimoji="0" lang="en-US" altLang="zh-CN" sz="2400" b="0" i="1" u="none" strike="noStrike" kern="0" cap="none" spc="0" normalizeH="0" baseline="0" noProof="0" dirty="0">
                <a:ln>
                  <a:noFill/>
                </a:ln>
                <a:solidFill>
                  <a:srgbClr val="000000"/>
                </a:solidFill>
                <a:effectLst/>
                <a:uLnTx/>
                <a:uFillTx/>
                <a:cs typeface="+mn-cs"/>
              </a:rPr>
              <a:t> </a:t>
            </a:r>
            <a:r>
              <a:rPr kumimoji="0" lang="en-US" altLang="zh-CN" sz="2400" b="0" i="0" u="none" strike="noStrike" kern="0" cap="none" spc="0" normalizeH="0" baseline="0" noProof="0" dirty="0">
                <a:ln>
                  <a:noFill/>
                </a:ln>
                <a:solidFill>
                  <a:srgbClr val="000000"/>
                </a:solidFill>
                <a:effectLst/>
                <a:uLnTx/>
                <a:uFillTx/>
                <a:cs typeface="+mn-cs"/>
              </a:rPr>
              <a:t>(</a:t>
            </a:r>
            <a:r>
              <a:rPr kumimoji="0" lang="en-US" altLang="zh-CN" sz="2400" b="0" i="1" u="none" strike="noStrike" kern="0" cap="none" spc="0" normalizeH="0" baseline="0" noProof="0" dirty="0">
                <a:ln>
                  <a:noFill/>
                </a:ln>
                <a:solidFill>
                  <a:srgbClr val="000000"/>
                </a:solidFill>
                <a:effectLst/>
                <a:uLnTx/>
                <a:uFillTx/>
                <a:cs typeface="+mn-cs"/>
              </a:rPr>
              <a:t>r</a:t>
            </a:r>
            <a:r>
              <a:rPr kumimoji="0" lang="en-US" altLang="zh-CN" sz="2400" b="0" i="0" u="none" strike="noStrike" kern="0" cap="none" spc="0" normalizeH="0" baseline="0" noProof="0" dirty="0">
                <a:ln>
                  <a:noFill/>
                </a:ln>
                <a:solidFill>
                  <a:srgbClr val="000000"/>
                </a:solidFill>
                <a:effectLst/>
                <a:uLnTx/>
                <a:uFillTx/>
                <a:cs typeface="+mn-cs"/>
              </a:rPr>
              <a:t>)</a:t>
            </a:r>
          </a:p>
          <a:p>
            <a:pPr marL="0" marR="0" lvl="0" indent="0" algn="l" defTabSz="914400" rtl="0" eaLnBrk="0" fontAlgn="base" latinLnBrk="0" hangingPunct="0">
              <a:lnSpc>
                <a:spcPct val="100000"/>
              </a:lnSpc>
              <a:spcBef>
                <a:spcPct val="30000"/>
              </a:spcBef>
              <a:spcAft>
                <a:spcPct val="0"/>
              </a:spcAft>
              <a:buClrTx/>
              <a:buSzTx/>
              <a:buFontTx/>
              <a:buChar char="•"/>
              <a:defRPr/>
            </a:pPr>
            <a:r>
              <a:rPr kumimoji="0" lang="en-US" altLang="zh-CN" sz="2400" b="0" i="0" u="none" strike="noStrike" kern="0" cap="none" spc="0" normalizeH="0" baseline="0" noProof="0" dirty="0">
                <a:ln>
                  <a:noFill/>
                </a:ln>
                <a:solidFill>
                  <a:srgbClr val="000000"/>
                </a:solidFill>
                <a:effectLst/>
                <a:uLnTx/>
                <a:uFillTx/>
                <a:cs typeface="+mn-cs"/>
              </a:rPr>
              <a:t> </a:t>
            </a:r>
            <a:r>
              <a:rPr kumimoji="0" lang="zh-CN" altLang="en-US" sz="2400" b="0" i="0" u="none" strike="noStrike" kern="0" cap="none" spc="0" normalizeH="0" baseline="0" noProof="0" dirty="0">
                <a:ln>
                  <a:noFill/>
                </a:ln>
                <a:solidFill>
                  <a:srgbClr val="000000"/>
                </a:solidFill>
                <a:effectLst/>
                <a:uLnTx/>
                <a:uFillTx/>
                <a:cs typeface="+mn-cs"/>
              </a:rPr>
              <a:t>对每个确定的频率 </a:t>
            </a:r>
            <a:r>
              <a:rPr kumimoji="0" lang="en-US" altLang="zh-CN" sz="2400" b="0" i="1" u="none" strike="noStrike" kern="0" cap="none" spc="0" normalizeH="0" baseline="0" noProof="0" dirty="0">
                <a:ln>
                  <a:noFill/>
                </a:ln>
                <a:solidFill>
                  <a:srgbClr val="000000"/>
                </a:solidFill>
                <a:effectLst/>
                <a:uLnTx/>
                <a:uFillTx/>
                <a:cs typeface="+mn-cs"/>
              </a:rPr>
              <a:t>r</a:t>
            </a:r>
            <a:r>
              <a:rPr kumimoji="0" lang="zh-CN" altLang="en-US" sz="2400" b="0" i="0" u="none" strike="noStrike" kern="0" cap="none" spc="0" normalizeH="0" baseline="0" noProof="0" dirty="0">
                <a:ln>
                  <a:noFill/>
                </a:ln>
                <a:solidFill>
                  <a:srgbClr val="000000"/>
                </a:solidFill>
                <a:effectLst/>
                <a:uLnTx/>
                <a:uFillTx/>
                <a:cs typeface="+mn-cs"/>
              </a:rPr>
              <a:t>，</a:t>
            </a:r>
            <a:r>
              <a:rPr kumimoji="0" lang="en-US" altLang="zh-CN" sz="2400" b="0" i="1" u="none" strike="noStrike" kern="0" cap="none" spc="0" normalizeH="0" baseline="0" noProof="0" dirty="0">
                <a:ln>
                  <a:noFill/>
                </a:ln>
                <a:solidFill>
                  <a:srgbClr val="000000"/>
                </a:solidFill>
                <a:effectLst/>
                <a:uLnTx/>
                <a:uFillTx/>
                <a:cs typeface="+mn-cs"/>
              </a:rPr>
              <a:t>S</a:t>
            </a:r>
            <a:r>
              <a:rPr kumimoji="0" lang="en-US" altLang="zh-CN" sz="2400" b="0" i="0" u="none" strike="noStrike" kern="0" cap="none" spc="0" normalizeH="0" baseline="0" noProof="0" dirty="0">
                <a:ln>
                  <a:noFill/>
                </a:ln>
                <a:solidFill>
                  <a:srgbClr val="000000"/>
                </a:solidFill>
                <a:effectLst/>
                <a:uLnTx/>
                <a:uFillTx/>
                <a:cs typeface="+mn-cs"/>
              </a:rPr>
              <a:t>(</a:t>
            </a:r>
            <a:r>
              <a:rPr kumimoji="0" lang="en-US" altLang="zh-CN" sz="2400" b="0" i="1" u="none" strike="noStrike" kern="0" cap="none" spc="0" normalizeH="0" baseline="0" noProof="0" dirty="0">
                <a:ln>
                  <a:noFill/>
                </a:ln>
                <a:solidFill>
                  <a:srgbClr val="000000"/>
                </a:solidFill>
                <a:effectLst/>
                <a:uLnTx/>
                <a:uFillTx/>
                <a:cs typeface="+mn-cs"/>
              </a:rPr>
              <a:t>r</a:t>
            </a:r>
            <a:r>
              <a:rPr kumimoji="0" lang="en-US" altLang="zh-CN" sz="2400" b="0" i="0" u="none" strike="noStrike" kern="0" cap="none" spc="0" normalizeH="0" baseline="0" noProof="0" dirty="0">
                <a:ln>
                  <a:noFill/>
                </a:ln>
                <a:solidFill>
                  <a:srgbClr val="000000"/>
                </a:solidFill>
                <a:effectLst/>
                <a:uLnTx/>
                <a:uFillTx/>
                <a:cs typeface="+mn-cs"/>
              </a:rPr>
              <a:t>, </a:t>
            </a:r>
            <a:r>
              <a:rPr kumimoji="0" lang="en-US" altLang="zh-CN" sz="2400" b="0" i="1" u="none" strike="noStrike" kern="0" cap="none" spc="0" normalizeH="0" baseline="0" noProof="0" dirty="0">
                <a:ln>
                  <a:noFill/>
                </a:ln>
                <a:solidFill>
                  <a:srgbClr val="000000"/>
                </a:solidFill>
                <a:effectLst/>
                <a:uLnTx/>
                <a:uFillTx/>
                <a:cs typeface="+mn-cs"/>
                <a:sym typeface="Symbol" panose="05050102010706020507" pitchFamily="18" charset="2"/>
              </a:rPr>
              <a:t></a:t>
            </a:r>
            <a:r>
              <a:rPr kumimoji="0" lang="en-US" altLang="zh-CN" sz="2400" b="0" i="0" u="none" strike="noStrike" kern="0" cap="none" spc="0" normalizeH="0" baseline="0" noProof="0" dirty="0">
                <a:ln>
                  <a:noFill/>
                </a:ln>
                <a:solidFill>
                  <a:srgbClr val="000000"/>
                </a:solidFill>
                <a:effectLst/>
                <a:uLnTx/>
                <a:uFillTx/>
                <a:cs typeface="+mn-cs"/>
              </a:rPr>
              <a:t> )</a:t>
            </a:r>
            <a:r>
              <a:rPr kumimoji="0" lang="zh-CN" altLang="en-US" sz="2400" b="0" i="0" u="none" strike="noStrike" kern="0" cap="none" spc="0" normalizeH="0" baseline="0" noProof="0" dirty="0">
                <a:ln>
                  <a:noFill/>
                </a:ln>
                <a:solidFill>
                  <a:srgbClr val="000000"/>
                </a:solidFill>
                <a:effectLst/>
                <a:uLnTx/>
                <a:uFillTx/>
                <a:cs typeface="+mn-cs"/>
              </a:rPr>
              <a:t>是</a:t>
            </a:r>
            <a:r>
              <a:rPr kumimoji="0" lang="en-US" altLang="zh-CN" sz="2400" b="0" i="0" u="none" strike="noStrike" kern="0" cap="none" spc="0" normalizeH="0" baseline="0" noProof="0" dirty="0">
                <a:ln>
                  <a:noFill/>
                </a:ln>
                <a:solidFill>
                  <a:srgbClr val="000000"/>
                </a:solidFill>
                <a:effectLst/>
                <a:uLnTx/>
                <a:uFillTx/>
                <a:cs typeface="+mn-cs"/>
              </a:rPr>
              <a:t>1</a:t>
            </a:r>
            <a:r>
              <a:rPr kumimoji="0" lang="zh-CN" altLang="en-US" sz="2400" b="0" i="0" u="none" strike="noStrike" kern="0" cap="none" spc="0" normalizeH="0" baseline="0" noProof="0" dirty="0">
                <a:ln>
                  <a:noFill/>
                </a:ln>
                <a:solidFill>
                  <a:srgbClr val="000000"/>
                </a:solidFill>
                <a:effectLst/>
                <a:uLnTx/>
                <a:uFillTx/>
                <a:cs typeface="+mn-cs"/>
              </a:rPr>
              <a:t>个</a:t>
            </a:r>
            <a:r>
              <a:rPr kumimoji="0" lang="en-US" altLang="zh-CN" sz="2400" b="0" i="0" u="none" strike="noStrike" kern="0" cap="none" spc="0" normalizeH="0" baseline="0" noProof="0" dirty="0">
                <a:ln>
                  <a:noFill/>
                </a:ln>
                <a:solidFill>
                  <a:srgbClr val="000000"/>
                </a:solidFill>
                <a:effectLst/>
                <a:uLnTx/>
                <a:uFillTx/>
                <a:cs typeface="+mn-cs"/>
              </a:rPr>
              <a:t>1-D</a:t>
            </a:r>
            <a:r>
              <a:rPr kumimoji="0" lang="zh-CN" altLang="en-US" sz="2400" b="0" i="0" u="none" strike="noStrike" kern="0" cap="none" spc="0" normalizeH="0" baseline="0" noProof="0" dirty="0">
                <a:ln>
                  <a:noFill/>
                </a:ln>
                <a:solidFill>
                  <a:srgbClr val="000000"/>
                </a:solidFill>
                <a:effectLst/>
                <a:uLnTx/>
                <a:uFillTx/>
                <a:cs typeface="+mn-cs"/>
              </a:rPr>
              <a:t>函数</a:t>
            </a:r>
            <a:r>
              <a:rPr kumimoji="0" lang="en-US" altLang="zh-CN" sz="2400" b="0" i="1" u="none" strike="noStrike" kern="0" cap="none" spc="0" normalizeH="0" baseline="0" noProof="0" dirty="0">
                <a:ln>
                  <a:noFill/>
                </a:ln>
                <a:solidFill>
                  <a:srgbClr val="000000"/>
                </a:solidFill>
                <a:effectLst/>
                <a:uLnTx/>
                <a:uFillTx/>
                <a:cs typeface="+mn-cs"/>
              </a:rPr>
              <a:t>S</a:t>
            </a:r>
            <a:r>
              <a:rPr kumimoji="0" lang="en-US" altLang="zh-CN" sz="2400" b="0" i="1" u="none" strike="noStrike" kern="0" cap="none" spc="0" normalizeH="0" baseline="-20000" noProof="0" dirty="0">
                <a:ln>
                  <a:noFill/>
                </a:ln>
                <a:solidFill>
                  <a:srgbClr val="000000"/>
                </a:solidFill>
                <a:effectLst/>
                <a:uLnTx/>
                <a:uFillTx/>
                <a:cs typeface="+mn-cs"/>
              </a:rPr>
              <a:t>r</a:t>
            </a:r>
            <a:r>
              <a:rPr kumimoji="0" lang="en-US" altLang="zh-CN" sz="2400" b="0" i="0" u="none" strike="noStrike" kern="0" cap="none" spc="0" normalizeH="0" baseline="0" noProof="0" dirty="0">
                <a:ln>
                  <a:noFill/>
                </a:ln>
                <a:solidFill>
                  <a:srgbClr val="000000"/>
                </a:solidFill>
                <a:effectLst/>
                <a:uLnTx/>
                <a:uFillTx/>
                <a:cs typeface="+mn-cs"/>
              </a:rPr>
              <a:t>(</a:t>
            </a:r>
            <a:r>
              <a:rPr kumimoji="0" lang="en-US" altLang="zh-CN" sz="2400" b="0" i="1" u="none" strike="noStrike" kern="0" cap="none" spc="0" normalizeH="0" baseline="0" noProof="0" dirty="0">
                <a:ln>
                  <a:noFill/>
                </a:ln>
                <a:solidFill>
                  <a:srgbClr val="000000"/>
                </a:solidFill>
                <a:effectLst/>
                <a:uLnTx/>
                <a:uFillTx/>
                <a:cs typeface="+mn-cs"/>
                <a:sym typeface="Symbol" panose="05050102010706020507" pitchFamily="18" charset="2"/>
              </a:rPr>
              <a:t></a:t>
            </a:r>
            <a:r>
              <a:rPr kumimoji="0" lang="en-US" altLang="zh-CN" sz="2400" b="0" i="0" u="none" strike="noStrike" kern="0" cap="none" spc="0" normalizeH="0" baseline="0" noProof="0" dirty="0">
                <a:ln>
                  <a:noFill/>
                </a:ln>
                <a:solidFill>
                  <a:srgbClr val="000000"/>
                </a:solidFill>
                <a:effectLst/>
                <a:uLnTx/>
                <a:uFillTx/>
                <a:cs typeface="+mn-cs"/>
              </a:rPr>
              <a:t> )</a:t>
            </a:r>
          </a:p>
          <a:p>
            <a:pPr marL="0" marR="0" lvl="0" indent="0" algn="l" defTabSz="914400" rtl="0" eaLnBrk="1" fontAlgn="base" latinLnBrk="0" hangingPunct="1">
              <a:lnSpc>
                <a:spcPct val="100000"/>
              </a:lnSpc>
              <a:spcBef>
                <a:spcPct val="20000"/>
              </a:spcBef>
              <a:spcAft>
                <a:spcPct val="0"/>
              </a:spcAft>
              <a:buClr>
                <a:srgbClr val="3399FF"/>
              </a:buClr>
              <a:buSzTx/>
              <a:buFont typeface="Wingdings" panose="05000000000000000000" pitchFamily="2" charset="2"/>
              <a:buNone/>
              <a:defRPr/>
            </a:pPr>
            <a:endParaRPr kumimoji="1" lang="zh-CN" altLang="en-US" sz="2400" b="0" i="0" u="none" strike="noStrike" kern="0" cap="none" spc="0" normalizeH="0" baseline="0" noProof="0" dirty="0">
              <a:ln>
                <a:noFill/>
              </a:ln>
              <a:solidFill>
                <a:schemeClr val="tx1"/>
              </a:solidFill>
              <a:effectLst/>
              <a:uLnTx/>
              <a:uFillTx/>
              <a:cs typeface="+mn-cs"/>
            </a:endParaRPr>
          </a:p>
        </p:txBody>
      </p:sp>
      <p:graphicFrame>
        <p:nvGraphicFramePr>
          <p:cNvPr id="87045" name="Object 5"/>
          <p:cNvGraphicFramePr>
            <a:graphicFrameLocks/>
          </p:cNvGraphicFramePr>
          <p:nvPr>
            <p:extLst>
              <p:ext uri="{D42A27DB-BD31-4B8C-83A1-F6EECF244321}">
                <p14:modId xmlns:p14="http://schemas.microsoft.com/office/powerpoint/2010/main" val="2178913529"/>
              </p:ext>
            </p:extLst>
          </p:nvPr>
        </p:nvGraphicFramePr>
        <p:xfrm>
          <a:off x="2051720" y="3717032"/>
          <a:ext cx="1795462" cy="781050"/>
        </p:xfrm>
        <a:graphic>
          <a:graphicData uri="http://schemas.openxmlformats.org/presentationml/2006/ole">
            <mc:AlternateContent xmlns:mc="http://schemas.openxmlformats.org/markup-compatibility/2006">
              <mc:Choice xmlns:v="urn:schemas-microsoft-com:vml" Requires="v">
                <p:oleObj spid="_x0000_s55621" r:id="rId3" imgW="889000" imgH="419100" progId="">
                  <p:embed/>
                </p:oleObj>
              </mc:Choice>
              <mc:Fallback>
                <p:oleObj r:id="rId3" imgW="889000" imgH="419100" progId="">
                  <p:embed/>
                  <p:pic>
                    <p:nvPicPr>
                      <p:cNvPr id="0" name="Picture 3" descr="image80"/>
                      <p:cNvPicPr>
                        <a:picLocks noChangeArrowheads="1"/>
                      </p:cNvPicPr>
                      <p:nvPr/>
                    </p:nvPicPr>
                    <p:blipFill>
                      <a:blip r:embed="rId4">
                        <a:extLst>
                          <a:ext uri="{28A0092B-C50C-407E-A947-70E740481C1C}">
                            <a14:useLocalDpi xmlns:a14="http://schemas.microsoft.com/office/drawing/2010/main" val="0"/>
                          </a:ext>
                        </a:extLst>
                      </a:blip>
                      <a:srcRect t="8591"/>
                      <a:stretch>
                        <a:fillRect/>
                      </a:stretch>
                    </p:blipFill>
                    <p:spPr bwMode="auto">
                      <a:xfrm>
                        <a:off x="2051720" y="3717032"/>
                        <a:ext cx="17954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87046" name="Object 6"/>
          <p:cNvGraphicFramePr>
            <a:graphicFrameLocks/>
          </p:cNvGraphicFramePr>
          <p:nvPr>
            <p:extLst>
              <p:ext uri="{D42A27DB-BD31-4B8C-83A1-F6EECF244321}">
                <p14:modId xmlns:p14="http://schemas.microsoft.com/office/powerpoint/2010/main" val="2949514549"/>
              </p:ext>
            </p:extLst>
          </p:nvPr>
        </p:nvGraphicFramePr>
        <p:xfrm>
          <a:off x="4579337" y="3713857"/>
          <a:ext cx="1760538" cy="784225"/>
        </p:xfrm>
        <a:graphic>
          <a:graphicData uri="http://schemas.openxmlformats.org/presentationml/2006/ole">
            <mc:AlternateContent xmlns:mc="http://schemas.openxmlformats.org/markup-compatibility/2006">
              <mc:Choice xmlns:v="urn:schemas-microsoft-com:vml" Requires="v">
                <p:oleObj spid="_x0000_s55622" r:id="rId5" imgW="888614" imgH="393529" progId="">
                  <p:embed/>
                </p:oleObj>
              </mc:Choice>
              <mc:Fallback>
                <p:oleObj r:id="rId5" imgW="888614" imgH="393529" progId="">
                  <p:embed/>
                  <p:pic>
                    <p:nvPicPr>
                      <p:cNvPr id="0" name="Picture 2" descr="image8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9337" y="3713857"/>
                        <a:ext cx="17605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87044" name="Object 4"/>
          <p:cNvGraphicFramePr>
            <a:graphicFrameLocks/>
          </p:cNvGraphicFramePr>
          <p:nvPr>
            <p:extLst>
              <p:ext uri="{D42A27DB-BD31-4B8C-83A1-F6EECF244321}">
                <p14:modId xmlns:p14="http://schemas.microsoft.com/office/powerpoint/2010/main" val="940679279"/>
              </p:ext>
            </p:extLst>
          </p:nvPr>
        </p:nvGraphicFramePr>
        <p:xfrm>
          <a:off x="693738" y="4710112"/>
          <a:ext cx="7766694" cy="1815231"/>
        </p:xfrm>
        <a:graphic>
          <a:graphicData uri="http://schemas.openxmlformats.org/presentationml/2006/ole">
            <mc:AlternateContent xmlns:mc="http://schemas.openxmlformats.org/markup-compatibility/2006">
              <mc:Choice xmlns:v="urn:schemas-microsoft-com:vml" Requires="v">
                <p:oleObj spid="_x0000_s55623" r:id="rId7" imgW="4370388" imgH="1017588" progId="">
                  <p:embed/>
                </p:oleObj>
              </mc:Choice>
              <mc:Fallback>
                <p:oleObj r:id="rId7" imgW="4370388" imgH="1017588" progId="">
                  <p:embed/>
                  <p:pic>
                    <p:nvPicPr>
                      <p:cNvPr id="0" name="Picture 1" descr="image82"/>
                      <p:cNvPicPr>
                        <a:picLocks noChangeArrowheads="1"/>
                      </p:cNvPicPr>
                      <p:nvPr/>
                    </p:nvPicPr>
                    <p:blipFill>
                      <a:blip r:embed="rId8">
                        <a:extLst>
                          <a:ext uri="{28A0092B-C50C-407E-A947-70E740481C1C}">
                            <a14:useLocalDpi xmlns:a14="http://schemas.microsoft.com/office/drawing/2010/main" val="0"/>
                          </a:ext>
                        </a:extLst>
                      </a:blip>
                      <a:srcRect l="-824" t="-10614" r="-824" b="14151"/>
                      <a:stretch>
                        <a:fillRect/>
                      </a:stretch>
                    </p:blipFill>
                    <p:spPr bwMode="auto">
                      <a:xfrm>
                        <a:off x="693738" y="4710112"/>
                        <a:ext cx="7766694" cy="1815231"/>
                      </a:xfrm>
                      <a:prstGeom prst="rect">
                        <a:avLst/>
                      </a:prstGeom>
                      <a:noFill/>
                      <a:ln>
                        <a:noFill/>
                      </a:ln>
                    </p:spPr>
                  </p:pic>
                </p:oleObj>
              </mc:Fallback>
            </mc:AlternateContent>
          </a:graphicData>
        </a:graphic>
      </p:graphicFrame>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11.3.3  </a:t>
            </a:r>
            <a:r>
              <a:rPr lang="zh-CN" altLang="en-US" dirty="0"/>
              <a:t>纹理</a:t>
            </a:r>
            <a:r>
              <a:rPr lang="en-US" altLang="zh-CN" dirty="0"/>
              <a:t>    </a:t>
            </a:r>
            <a:endParaRPr lang="zh-CN" altLang="en-US" dirty="0"/>
          </a:p>
        </p:txBody>
      </p:sp>
      <p:pic>
        <p:nvPicPr>
          <p:cNvPr id="378882" name="图片 378881"/>
          <p:cNvPicPr>
            <a:picLocks noChangeAspect="1"/>
          </p:cNvPicPr>
          <p:nvPr/>
        </p:nvPicPr>
        <p:blipFill>
          <a:blip r:embed="rId2" cstate="print"/>
          <a:stretch>
            <a:fillRect/>
          </a:stretch>
        </p:blipFill>
        <p:spPr>
          <a:xfrm>
            <a:off x="179512" y="2424013"/>
            <a:ext cx="3733136" cy="3702980"/>
          </a:xfrm>
          <a:prstGeom prst="rect">
            <a:avLst/>
          </a:prstGeom>
          <a:noFill/>
          <a:ln w="9525">
            <a:noFill/>
          </a:ln>
        </p:spPr>
      </p:pic>
      <p:sp>
        <p:nvSpPr>
          <p:cNvPr id="3" name="文本框 2"/>
          <p:cNvSpPr txBox="1"/>
          <p:nvPr/>
        </p:nvSpPr>
        <p:spPr>
          <a:xfrm>
            <a:off x="755650" y="1506220"/>
            <a:ext cx="4036695" cy="521970"/>
          </a:xfrm>
          <a:prstGeom prst="rect">
            <a:avLst/>
          </a:prstGeom>
          <a:noFill/>
        </p:spPr>
        <p:txBody>
          <a:bodyPr wrap="square" rtlCol="0">
            <a:spAutoFit/>
          </a:bodyPr>
          <a:lstStyle/>
          <a:p>
            <a:r>
              <a:rPr lang="zh-CN" altLang="en-US" sz="2800"/>
              <a:t>频谱法分析纹理示例：</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420888"/>
            <a:ext cx="4860032" cy="3739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5148064" y="1988840"/>
            <a:ext cx="543739" cy="369332"/>
          </a:xfrm>
          <a:prstGeom prst="rect">
            <a:avLst/>
          </a:prstGeom>
        </p:spPr>
        <p:txBody>
          <a:bodyPr wrap="none">
            <a:spAutoFit/>
          </a:bodyPr>
          <a:lstStyle/>
          <a:p>
            <a:r>
              <a:rPr lang="en-US" altLang="zh-CN" i="1" kern="0" dirty="0">
                <a:solidFill>
                  <a:srgbClr val="000000"/>
                </a:solidFill>
              </a:rPr>
              <a:t>S</a:t>
            </a:r>
            <a:r>
              <a:rPr lang="en-US" altLang="zh-CN" kern="0" dirty="0">
                <a:solidFill>
                  <a:srgbClr val="000000"/>
                </a:solidFill>
              </a:rPr>
              <a:t>(</a:t>
            </a:r>
            <a:r>
              <a:rPr lang="en-US" altLang="zh-CN" i="1" kern="0" dirty="0">
                <a:solidFill>
                  <a:srgbClr val="000000"/>
                </a:solidFill>
              </a:rPr>
              <a:t>r</a:t>
            </a:r>
            <a:r>
              <a:rPr lang="en-US" altLang="zh-CN" kern="0" dirty="0">
                <a:solidFill>
                  <a:srgbClr val="000000"/>
                </a:solidFill>
              </a:rPr>
              <a:t>)</a:t>
            </a:r>
            <a:endParaRPr lang="zh-CN" altLang="en-US" dirty="0"/>
          </a:p>
        </p:txBody>
      </p:sp>
      <p:sp>
        <p:nvSpPr>
          <p:cNvPr id="5" name="矩形 4"/>
          <p:cNvSpPr/>
          <p:nvPr/>
        </p:nvSpPr>
        <p:spPr>
          <a:xfrm>
            <a:off x="7452320" y="1988840"/>
            <a:ext cx="631904" cy="369332"/>
          </a:xfrm>
          <a:prstGeom prst="rect">
            <a:avLst/>
          </a:prstGeom>
        </p:spPr>
        <p:txBody>
          <a:bodyPr wrap="none">
            <a:spAutoFit/>
          </a:bodyPr>
          <a:lstStyle/>
          <a:p>
            <a:r>
              <a:rPr lang="en-US" altLang="zh-CN" i="1" kern="0" dirty="0">
                <a:solidFill>
                  <a:srgbClr val="000000"/>
                </a:solidFill>
              </a:rPr>
              <a:t>S</a:t>
            </a:r>
            <a:r>
              <a:rPr lang="en-US" altLang="zh-CN" kern="0" dirty="0">
                <a:solidFill>
                  <a:srgbClr val="000000"/>
                </a:solidFill>
              </a:rPr>
              <a:t>(</a:t>
            </a:r>
            <a:r>
              <a:rPr lang="en-US" altLang="zh-CN" i="1" kern="0" dirty="0">
                <a:solidFill>
                  <a:srgbClr val="000000"/>
                </a:solidFill>
                <a:sym typeface="Symbol" panose="05050102010706020507" pitchFamily="18" charset="2"/>
              </a:rPr>
              <a:t></a:t>
            </a:r>
            <a:r>
              <a:rPr lang="en-US" altLang="zh-CN" kern="0" dirty="0">
                <a:solidFill>
                  <a:srgbClr val="000000"/>
                </a:solidFill>
              </a:rPr>
              <a:t> )</a:t>
            </a:r>
            <a:endParaRPr lang="zh-CN" altLang="en-US"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11.3.4  </a:t>
            </a:r>
            <a:r>
              <a:rPr lang="zh-CN" altLang="en-US" dirty="0"/>
              <a:t>不变矩</a:t>
            </a:r>
            <a:r>
              <a:rPr lang="en-US" altLang="zh-CN" dirty="0"/>
              <a:t>   </a:t>
            </a:r>
            <a:endParaRPr lang="zh-CN" altLang="en-US" dirty="0"/>
          </a:p>
        </p:txBody>
      </p:sp>
      <p:sp>
        <p:nvSpPr>
          <p:cNvPr id="36867" name="Text Box 3"/>
          <p:cNvSpPr txBox="1"/>
          <p:nvPr/>
        </p:nvSpPr>
        <p:spPr>
          <a:xfrm>
            <a:off x="585788" y="1339215"/>
            <a:ext cx="7989887" cy="4822825"/>
          </a:xfrm>
          <a:prstGeom prst="rect">
            <a:avLst/>
          </a:prstGeom>
          <a:noFill/>
          <a:ln w="9525">
            <a:noFill/>
          </a:ln>
        </p:spPr>
        <p:txBody>
          <a:bodyPr/>
          <a:lstStyle/>
          <a:p>
            <a:pPr marL="457200" indent="-457200"/>
            <a:r>
              <a:rPr lang="zh-CN" altLang="en-US" sz="2400" b="1" dirty="0">
                <a:latin typeface="Times New Roman" panose="02020603050405020304" charset="0"/>
              </a:rPr>
              <a:t>区域矩：</a:t>
            </a:r>
            <a:r>
              <a:rPr lang="zh-CN" altLang="en-US" sz="2400" dirty="0">
                <a:latin typeface="Times New Roman" panose="02020603050405020304" charset="0"/>
              </a:rPr>
              <a:t>用所有属于区域内的点计算</a:t>
            </a:r>
          </a:p>
          <a:p>
            <a:pPr marL="457200" indent="-457200">
              <a:spcBef>
                <a:spcPct val="40000"/>
              </a:spcBef>
            </a:pPr>
            <a:r>
              <a:rPr lang="zh-CN" altLang="en-US" sz="2400" i="1" dirty="0">
                <a:latin typeface="Times New Roman" panose="02020603050405020304" charset="0"/>
              </a:rPr>
              <a:t>	</a:t>
            </a:r>
            <a:r>
              <a:rPr lang="en-US" altLang="zh-CN" sz="2400" i="1" dirty="0">
                <a:latin typeface="Times New Roman" panose="02020603050405020304" charset="0"/>
              </a:rPr>
              <a:t>f </a:t>
            </a:r>
            <a:r>
              <a:rPr lang="en-US" altLang="zh-CN" sz="2400" dirty="0">
                <a:latin typeface="Times New Roman" panose="02020603050405020304" charset="0"/>
              </a:rPr>
              <a:t>(</a:t>
            </a:r>
            <a:r>
              <a:rPr lang="en-US" altLang="zh-CN" sz="2400" i="1" dirty="0">
                <a:latin typeface="Times New Roman" panose="02020603050405020304" charset="0"/>
              </a:rPr>
              <a:t>x</a:t>
            </a:r>
            <a:r>
              <a:rPr lang="en-US" altLang="zh-CN" sz="2400" dirty="0">
                <a:latin typeface="Times New Roman" panose="02020603050405020304" charset="0"/>
              </a:rPr>
              <a:t>, </a:t>
            </a:r>
            <a:r>
              <a:rPr lang="en-US" altLang="zh-CN" sz="2400" i="1" dirty="0">
                <a:latin typeface="Times New Roman" panose="02020603050405020304" charset="0"/>
              </a:rPr>
              <a:t>y</a:t>
            </a:r>
            <a:r>
              <a:rPr lang="en-US" altLang="zh-CN" sz="2400" dirty="0">
                <a:latin typeface="Times New Roman" panose="02020603050405020304" charset="0"/>
              </a:rPr>
              <a:t>)</a:t>
            </a:r>
            <a:r>
              <a:rPr lang="zh-CN" altLang="en-US" sz="2400" dirty="0">
                <a:latin typeface="Times New Roman" panose="02020603050405020304" charset="0"/>
              </a:rPr>
              <a:t>的 </a:t>
            </a:r>
            <a:r>
              <a:rPr lang="en-US" altLang="zh-CN" sz="2400" i="1" dirty="0">
                <a:latin typeface="Times New Roman" panose="02020603050405020304" charset="0"/>
              </a:rPr>
              <a:t>p </a:t>
            </a:r>
            <a:r>
              <a:rPr lang="en-US" altLang="zh-CN" sz="2400" dirty="0">
                <a:latin typeface="Times New Roman" panose="02020603050405020304" charset="0"/>
              </a:rPr>
              <a:t>+ </a:t>
            </a:r>
            <a:r>
              <a:rPr lang="en-US" altLang="zh-CN" sz="2400" i="1" dirty="0">
                <a:latin typeface="Times New Roman" panose="02020603050405020304" charset="0"/>
              </a:rPr>
              <a:t>q </a:t>
            </a:r>
            <a:r>
              <a:rPr lang="zh-CN" altLang="en-US" sz="2400" dirty="0">
                <a:latin typeface="Times New Roman" panose="02020603050405020304" charset="0"/>
              </a:rPr>
              <a:t>阶矩</a:t>
            </a:r>
            <a:endParaRPr lang="zh-CN" altLang="en-US" sz="2400" i="1" dirty="0">
              <a:latin typeface="Times New Roman" panose="02020603050405020304" charset="0"/>
            </a:endParaRPr>
          </a:p>
          <a:p>
            <a:pPr marL="457200" indent="-457200"/>
            <a:endParaRPr lang="zh-CN" altLang="en-US" sz="2400" dirty="0">
              <a:latin typeface="Times New Roman" panose="02020603050405020304" charset="0"/>
            </a:endParaRPr>
          </a:p>
          <a:p>
            <a:pPr marL="457200" indent="-457200"/>
            <a:endParaRPr lang="zh-CN" altLang="en-US" sz="2400" dirty="0">
              <a:latin typeface="Times New Roman" panose="02020603050405020304" charset="0"/>
            </a:endParaRPr>
          </a:p>
          <a:p>
            <a:pPr marL="457200" indent="-457200"/>
            <a:r>
              <a:rPr lang="zh-CN" altLang="en-US" sz="2400" i="1" dirty="0">
                <a:latin typeface="Times New Roman" panose="02020603050405020304" charset="0"/>
              </a:rPr>
              <a:t>	</a:t>
            </a:r>
            <a:r>
              <a:rPr lang="en-US" altLang="zh-CN" sz="2400" i="1" dirty="0">
                <a:latin typeface="Times New Roman" panose="02020603050405020304" charset="0"/>
              </a:rPr>
              <a:t>f </a:t>
            </a:r>
            <a:r>
              <a:rPr lang="en-US" altLang="zh-CN" sz="2400" dirty="0">
                <a:latin typeface="Times New Roman" panose="02020603050405020304" charset="0"/>
              </a:rPr>
              <a:t>(</a:t>
            </a:r>
            <a:r>
              <a:rPr lang="en-US" altLang="zh-CN" sz="2400" i="1" dirty="0">
                <a:latin typeface="Times New Roman" panose="02020603050405020304" charset="0"/>
              </a:rPr>
              <a:t>x</a:t>
            </a:r>
            <a:r>
              <a:rPr lang="en-US" altLang="zh-CN" sz="2400" dirty="0">
                <a:latin typeface="Times New Roman" panose="02020603050405020304" charset="0"/>
              </a:rPr>
              <a:t>, </a:t>
            </a:r>
            <a:r>
              <a:rPr lang="en-US" altLang="zh-CN" sz="2400" i="1" dirty="0">
                <a:latin typeface="Times New Roman" panose="02020603050405020304" charset="0"/>
              </a:rPr>
              <a:t>y</a:t>
            </a:r>
            <a:r>
              <a:rPr lang="en-US" altLang="zh-CN" sz="2400" dirty="0">
                <a:latin typeface="Times New Roman" panose="02020603050405020304" charset="0"/>
              </a:rPr>
              <a:t>)</a:t>
            </a:r>
            <a:r>
              <a:rPr lang="zh-CN" altLang="en-US" sz="2400" dirty="0">
                <a:latin typeface="Times New Roman" panose="02020603050405020304" charset="0"/>
              </a:rPr>
              <a:t>的 </a:t>
            </a:r>
            <a:r>
              <a:rPr lang="en-US" altLang="zh-CN" sz="2400" i="1" dirty="0">
                <a:latin typeface="Times New Roman" panose="02020603050405020304" charset="0"/>
              </a:rPr>
              <a:t>p</a:t>
            </a:r>
            <a:r>
              <a:rPr lang="en-US" altLang="zh-CN" sz="2400" dirty="0">
                <a:latin typeface="Times New Roman" panose="02020603050405020304" charset="0"/>
              </a:rPr>
              <a:t> + </a:t>
            </a:r>
            <a:r>
              <a:rPr lang="en-US" altLang="zh-CN" sz="2400" i="1" dirty="0">
                <a:latin typeface="Times New Roman" panose="02020603050405020304" charset="0"/>
              </a:rPr>
              <a:t>q </a:t>
            </a:r>
            <a:r>
              <a:rPr lang="zh-CN" altLang="en-US" sz="2400" dirty="0">
                <a:latin typeface="Times New Roman" panose="02020603050405020304" charset="0"/>
              </a:rPr>
              <a:t>阶中心矩</a:t>
            </a:r>
          </a:p>
          <a:p>
            <a:pPr marL="457200" indent="-457200"/>
            <a:endParaRPr lang="zh-CN" altLang="en-US" sz="2400" dirty="0">
              <a:latin typeface="Times New Roman" panose="02020603050405020304" charset="0"/>
            </a:endParaRPr>
          </a:p>
          <a:p>
            <a:pPr marL="457200" indent="-457200"/>
            <a:endParaRPr lang="zh-CN" altLang="en-US" sz="2400" dirty="0">
              <a:latin typeface="Times New Roman" panose="02020603050405020304" charset="0"/>
            </a:endParaRPr>
          </a:p>
          <a:p>
            <a:pPr marL="457200" indent="-457200"/>
            <a:r>
              <a:rPr lang="zh-CN" altLang="en-US" sz="2400" i="1" dirty="0">
                <a:latin typeface="Times New Roman" panose="02020603050405020304" charset="0"/>
              </a:rPr>
              <a:t>	</a:t>
            </a:r>
            <a:r>
              <a:rPr lang="en-US" altLang="zh-CN" sz="2400" i="1" dirty="0">
                <a:latin typeface="Times New Roman" panose="02020603050405020304" charset="0"/>
              </a:rPr>
              <a:t>f </a:t>
            </a:r>
            <a:r>
              <a:rPr lang="en-US" altLang="zh-CN" sz="2400" dirty="0">
                <a:latin typeface="Times New Roman" panose="02020603050405020304" charset="0"/>
              </a:rPr>
              <a:t>(</a:t>
            </a:r>
            <a:r>
              <a:rPr lang="en-US" altLang="zh-CN" sz="2400" i="1" dirty="0">
                <a:latin typeface="Times New Roman" panose="02020603050405020304" charset="0"/>
              </a:rPr>
              <a:t>x</a:t>
            </a:r>
            <a:r>
              <a:rPr lang="en-US" altLang="zh-CN" sz="2400" dirty="0">
                <a:latin typeface="Times New Roman" panose="02020603050405020304" charset="0"/>
              </a:rPr>
              <a:t>, </a:t>
            </a:r>
            <a:r>
              <a:rPr lang="en-US" altLang="zh-CN" sz="2400" i="1" dirty="0">
                <a:latin typeface="Times New Roman" panose="02020603050405020304" charset="0"/>
              </a:rPr>
              <a:t>y</a:t>
            </a:r>
            <a:r>
              <a:rPr lang="en-US" altLang="zh-CN" sz="2400" dirty="0">
                <a:latin typeface="Times New Roman" panose="02020603050405020304" charset="0"/>
              </a:rPr>
              <a:t>)</a:t>
            </a:r>
            <a:r>
              <a:rPr lang="zh-CN" altLang="en-US" sz="2400" dirty="0">
                <a:latin typeface="Times New Roman" panose="02020603050405020304" charset="0"/>
              </a:rPr>
              <a:t>的归一化的中心矩</a:t>
            </a:r>
            <a:r>
              <a:rPr lang="zh-CN" altLang="en-US" sz="2800" dirty="0">
                <a:latin typeface="Times New Roman" panose="02020603050405020304" charset="0"/>
              </a:rPr>
              <a:t>  </a:t>
            </a:r>
            <a:r>
              <a:rPr lang="zh-CN" altLang="en-US" dirty="0">
                <a:latin typeface="Times New Roman" panose="02020603050405020304" charset="0"/>
              </a:rPr>
              <a:t>  </a:t>
            </a:r>
          </a:p>
        </p:txBody>
      </p:sp>
      <p:graphicFrame>
        <p:nvGraphicFramePr>
          <p:cNvPr id="36868" name="Object 4"/>
          <p:cNvGraphicFramePr>
            <a:graphicFrameLocks/>
          </p:cNvGraphicFramePr>
          <p:nvPr/>
        </p:nvGraphicFramePr>
        <p:xfrm>
          <a:off x="2984500" y="2263775"/>
          <a:ext cx="2562860" cy="683895"/>
        </p:xfrm>
        <a:graphic>
          <a:graphicData uri="http://schemas.openxmlformats.org/presentationml/2006/ole">
            <mc:AlternateContent xmlns:mc="http://schemas.openxmlformats.org/markup-compatibility/2006">
              <mc:Choice xmlns:v="urn:schemas-microsoft-com:vml" Requires="v">
                <p:oleObj spid="_x0000_s61765" r:id="rId3" imgW="1383699" imgH="355446" progId="">
                  <p:embed/>
                </p:oleObj>
              </mc:Choice>
              <mc:Fallback>
                <p:oleObj r:id="rId3" imgW="1383699" imgH="355446" progId="">
                  <p:embed/>
                  <p:pic>
                    <p:nvPicPr>
                      <p:cNvPr id="0" name="Picture 3" descr="image8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4500" y="2263775"/>
                        <a:ext cx="2562860" cy="683895"/>
                      </a:xfrm>
                      <a:prstGeom prst="rect">
                        <a:avLst/>
                      </a:prstGeom>
                      <a:solidFill>
                        <a:srgbClr val="FFFFFF"/>
                      </a:solidFill>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36869" name="Object 5"/>
          <p:cNvGraphicFramePr>
            <a:graphicFrameLocks/>
          </p:cNvGraphicFramePr>
          <p:nvPr>
            <p:extLst>
              <p:ext uri="{D42A27DB-BD31-4B8C-83A1-F6EECF244321}">
                <p14:modId xmlns:p14="http://schemas.microsoft.com/office/powerpoint/2010/main" val="715463292"/>
              </p:ext>
            </p:extLst>
          </p:nvPr>
        </p:nvGraphicFramePr>
        <p:xfrm>
          <a:off x="2843808" y="3405981"/>
          <a:ext cx="3943350" cy="704850"/>
        </p:xfrm>
        <a:graphic>
          <a:graphicData uri="http://schemas.openxmlformats.org/presentationml/2006/ole">
            <mc:AlternateContent xmlns:mc="http://schemas.openxmlformats.org/markup-compatibility/2006">
              <mc:Choice xmlns:v="urn:schemas-microsoft-com:vml" Requires="v">
                <p:oleObj spid="_x0000_s61766" r:id="rId5" imgW="1993900" imgH="355600" progId="">
                  <p:embed/>
                </p:oleObj>
              </mc:Choice>
              <mc:Fallback>
                <p:oleObj r:id="rId5" imgW="1993900" imgH="355600" progId="">
                  <p:embed/>
                  <p:pic>
                    <p:nvPicPr>
                      <p:cNvPr id="0" name="Picture 2" descr="image8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808" y="3405981"/>
                        <a:ext cx="3943350" cy="704850"/>
                      </a:xfrm>
                      <a:prstGeom prst="rect">
                        <a:avLst/>
                      </a:prstGeom>
                      <a:solidFill>
                        <a:srgbClr val="FFFFFF"/>
                      </a:solidFill>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36870" name="Object 6"/>
          <p:cNvGraphicFramePr>
            <a:graphicFrameLocks/>
          </p:cNvGraphicFramePr>
          <p:nvPr/>
        </p:nvGraphicFramePr>
        <p:xfrm>
          <a:off x="2197735" y="4569143"/>
          <a:ext cx="5737225" cy="787400"/>
        </p:xfrm>
        <a:graphic>
          <a:graphicData uri="http://schemas.openxmlformats.org/presentationml/2006/ole">
            <mc:AlternateContent xmlns:mc="http://schemas.openxmlformats.org/markup-compatibility/2006">
              <mc:Choice xmlns:v="urn:schemas-microsoft-com:vml" Requires="v">
                <p:oleObj spid="_x0000_s61767" r:id="rId7" imgW="2870200" imgH="393700" progId="">
                  <p:embed/>
                </p:oleObj>
              </mc:Choice>
              <mc:Fallback>
                <p:oleObj r:id="rId7" imgW="2870200" imgH="393700" progId="">
                  <p:embed/>
                  <p:pic>
                    <p:nvPicPr>
                      <p:cNvPr id="0" name="Picture 1" descr="image8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7735" y="4569143"/>
                        <a:ext cx="5737225" cy="787400"/>
                      </a:xfrm>
                      <a:prstGeom prst="rect">
                        <a:avLst/>
                      </a:prstGeom>
                      <a:solidFill>
                        <a:srgbClr val="FFFFFF"/>
                      </a:solidFill>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 name="文本框 2"/>
              <p:cNvSpPr txBox="1"/>
              <p:nvPr/>
            </p:nvSpPr>
            <p:spPr>
              <a:xfrm>
                <a:off x="2123728" y="4797124"/>
                <a:ext cx="477502" cy="33143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i="1">
                              <a:latin typeface="Cambria Math" panose="02040503050406030204" pitchFamily="18" charset="0"/>
                            </a:rPr>
                            <m:t>𝑁</m:t>
                          </m:r>
                        </m:e>
                        <m:sub>
                          <m:r>
                            <a:rPr lang="en-US" altLang="zh-CN" sz="2000" i="1">
                              <a:latin typeface="Cambria Math" panose="02040503050406030204" pitchFamily="18" charset="0"/>
                            </a:rPr>
                            <m:t>𝑝𝑞</m:t>
                          </m:r>
                        </m:sub>
                      </m:sSub>
                    </m:oMath>
                  </m:oMathPara>
                </a14:m>
                <a:endParaRPr lang="zh-CN" altLang="en-US" sz="2000" dirty="0"/>
              </a:p>
            </p:txBody>
          </p:sp>
        </mc:Choice>
        <mc:Fallback xmlns="">
          <p:sp>
            <p:nvSpPr>
              <p:cNvPr id="3" name="文本框 2"/>
              <p:cNvSpPr txBox="1">
                <a:spLocks noRot="1" noChangeAspect="1" noMove="1" noResize="1" noEditPoints="1" noAdjustHandles="1" noChangeArrowheads="1" noChangeShapeType="1" noTextEdit="1"/>
              </p:cNvSpPr>
              <p:nvPr/>
            </p:nvSpPr>
            <p:spPr>
              <a:xfrm>
                <a:off x="2123728" y="4797124"/>
                <a:ext cx="477502" cy="331437"/>
              </a:xfrm>
              <a:prstGeom prst="rect">
                <a:avLst/>
              </a:prstGeom>
              <a:blipFill rotWithShape="0">
                <a:blip r:embed="rId9"/>
                <a:stretch>
                  <a:fillRect l="-11392" r="-3797" b="-22222"/>
                </a:stretch>
              </a:blipFill>
            </p:spPr>
            <p:txBody>
              <a:bodyPr/>
              <a:lstStyle/>
              <a:p>
                <a:r>
                  <a:rPr lang="zh-CN" altLang="en-US">
                    <a:noFill/>
                  </a:rPr>
                  <a:t> </a:t>
                </a:r>
              </a:p>
            </p:txBody>
          </p:sp>
        </mc:Fallback>
      </mc:AlternateContent>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11.3.4  </a:t>
            </a:r>
            <a:r>
              <a:rPr lang="zh-CN" altLang="en-US" dirty="0"/>
              <a:t>不变矩</a:t>
            </a:r>
            <a:r>
              <a:rPr lang="en-US" altLang="zh-CN" dirty="0"/>
              <a:t>   </a:t>
            </a:r>
            <a:endParaRPr lang="zh-CN" altLang="en-US" dirty="0"/>
          </a:p>
        </p:txBody>
      </p:sp>
      <p:sp>
        <p:nvSpPr>
          <p:cNvPr id="7" name="Rectangle 3"/>
          <p:cNvSpPr>
            <a:spLocks noGrp="1" noChangeArrowheads="1"/>
          </p:cNvSpPr>
          <p:nvPr/>
        </p:nvSpPr>
        <p:spPr>
          <a:xfrm>
            <a:off x="539552" y="1340768"/>
            <a:ext cx="7286625" cy="4114800"/>
          </a:xfrm>
          <a:prstGeom prst="rect">
            <a:avLst/>
          </a:prstGeom>
          <a:noFill/>
          <a:ln w="9525">
            <a:noFill/>
          </a:ln>
        </p:spPr>
        <p:txBody>
          <a:bodyPr vert="horz" wrap="square" lIns="91440" tIns="45720" rIns="91440" bIns="45720" numCol="1" anchor="t" anchorCtr="0" compatLnSpc="1"/>
          <a:lstStyle>
            <a:lvl1pPr marL="469900" indent="-469900" algn="l" rtl="0" fontAlgn="base">
              <a:spcBef>
                <a:spcPct val="20000"/>
              </a:spcBef>
              <a:spcAft>
                <a:spcPct val="0"/>
              </a:spcAft>
              <a:buClr>
                <a:srgbClr val="3399FF"/>
              </a:buClr>
              <a:buFont typeface="Wingdings" panose="05000000000000000000" pitchFamily="2" charset="2"/>
              <a:buChar char="o"/>
              <a:defRPr kumimoji="1" sz="2400">
                <a:solidFill>
                  <a:schemeClr val="tx1"/>
                </a:solidFill>
                <a:latin typeface="+mn-lt"/>
                <a:ea typeface="+mn-ea"/>
                <a:cs typeface="+mn-cs"/>
              </a:defRPr>
            </a:lvl1pPr>
            <a:lvl2pPr marL="908050" indent="-436880" algn="l" rtl="0" fontAlgn="base">
              <a:spcBef>
                <a:spcPct val="20000"/>
              </a:spcBef>
              <a:spcAft>
                <a:spcPct val="0"/>
              </a:spcAft>
              <a:buClr>
                <a:srgbClr val="3399FF"/>
              </a:buClr>
              <a:buFont typeface="Wingdings" panose="05000000000000000000" pitchFamily="2" charset="2"/>
              <a:buChar char="n"/>
              <a:defRPr kumimoji="1" sz="2000">
                <a:solidFill>
                  <a:schemeClr val="tx1"/>
                </a:solidFill>
                <a:latin typeface="+mn-lt"/>
                <a:ea typeface="+mn-ea"/>
                <a:cs typeface="+mn-cs"/>
              </a:defRPr>
            </a:lvl2pPr>
            <a:lvl3pPr marL="1304925" indent="-395605" algn="l" rtl="0" fontAlgn="base">
              <a:spcBef>
                <a:spcPct val="20000"/>
              </a:spcBef>
              <a:spcAft>
                <a:spcPct val="0"/>
              </a:spcAft>
              <a:buClr>
                <a:srgbClr val="3399FF"/>
              </a:buClr>
              <a:buFont typeface="Wingdings" panose="05000000000000000000" pitchFamily="2" charset="2"/>
              <a:buChar char="ü"/>
              <a:defRPr kumimoji="1">
                <a:solidFill>
                  <a:schemeClr val="tx1"/>
                </a:solidFill>
                <a:latin typeface="+mn-lt"/>
                <a:ea typeface="+mn-ea"/>
                <a:cs typeface="+mn-cs"/>
              </a:defRPr>
            </a:lvl3pPr>
            <a:lvl4pPr marL="1694180" indent="-387350" algn="l" rtl="0" fontAlgn="base">
              <a:spcBef>
                <a:spcPct val="20000"/>
              </a:spcBef>
              <a:spcAft>
                <a:spcPct val="0"/>
              </a:spcAft>
              <a:buClr>
                <a:srgbClr val="3399FF"/>
              </a:buClr>
              <a:buFont typeface="Wingdings" panose="05000000000000000000" pitchFamily="2" charset="2"/>
              <a:buChar char="Ø"/>
              <a:defRPr kumimoji="1" sz="1600">
                <a:solidFill>
                  <a:schemeClr val="tx1"/>
                </a:solidFill>
                <a:latin typeface="+mn-lt"/>
                <a:ea typeface="+mn-ea"/>
                <a:cs typeface="+mn-cs"/>
              </a:defRPr>
            </a:lvl4pPr>
            <a:lvl5pPr marL="2094230" indent="-398780" algn="l" rtl="0" fontAlgn="base">
              <a:spcBef>
                <a:spcPct val="20000"/>
              </a:spcBef>
              <a:spcAft>
                <a:spcPct val="0"/>
              </a:spcAft>
              <a:buClr>
                <a:srgbClr val="3399FF"/>
              </a:buClr>
              <a:buFont typeface="Wingdings" panose="05000000000000000000" pitchFamily="2" charset="2"/>
              <a:buChar char="l"/>
              <a:defRPr kumimoji="1" sz="1600">
                <a:solidFill>
                  <a:schemeClr val="tx1"/>
                </a:solidFill>
                <a:latin typeface="+mn-lt"/>
                <a:ea typeface="+mn-ea"/>
                <a:cs typeface="+mn-cs"/>
              </a:defRPr>
            </a:lvl5pPr>
            <a:lvl6pPr marL="2551430" indent="-398780" algn="l" rtl="0" eaLnBrk="1" fontAlgn="base" hangingPunct="1">
              <a:spcBef>
                <a:spcPct val="20000"/>
              </a:spcBef>
              <a:spcAft>
                <a:spcPct val="0"/>
              </a:spcAft>
              <a:buClr>
                <a:schemeClr val="accent2"/>
              </a:buClr>
              <a:buFont typeface="Wingdings" panose="05000000000000000000" charset="0"/>
              <a:buChar char="§"/>
              <a:defRPr sz="1600">
                <a:solidFill>
                  <a:schemeClr val="tx1"/>
                </a:solidFill>
                <a:latin typeface="+mn-lt"/>
                <a:ea typeface="+mn-ea"/>
                <a:cs typeface="+mn-cs"/>
              </a:defRPr>
            </a:lvl6pPr>
            <a:lvl7pPr marL="3008630" indent="-398780" algn="l" rtl="0" eaLnBrk="1" fontAlgn="base" hangingPunct="1">
              <a:spcBef>
                <a:spcPct val="20000"/>
              </a:spcBef>
              <a:spcAft>
                <a:spcPct val="0"/>
              </a:spcAft>
              <a:buClr>
                <a:schemeClr val="accent2"/>
              </a:buClr>
              <a:buFont typeface="Wingdings" panose="05000000000000000000" charset="0"/>
              <a:buChar char="§"/>
              <a:defRPr sz="1600">
                <a:solidFill>
                  <a:schemeClr val="tx1"/>
                </a:solidFill>
                <a:latin typeface="+mn-lt"/>
                <a:ea typeface="+mn-ea"/>
                <a:cs typeface="+mn-cs"/>
              </a:defRPr>
            </a:lvl7pPr>
            <a:lvl8pPr marL="3465830" indent="-398780" algn="l" rtl="0" eaLnBrk="1" fontAlgn="base" hangingPunct="1">
              <a:spcBef>
                <a:spcPct val="20000"/>
              </a:spcBef>
              <a:spcAft>
                <a:spcPct val="0"/>
              </a:spcAft>
              <a:buClr>
                <a:schemeClr val="accent2"/>
              </a:buClr>
              <a:buFont typeface="Wingdings" panose="05000000000000000000" charset="0"/>
              <a:buChar char="§"/>
              <a:defRPr sz="1600">
                <a:solidFill>
                  <a:schemeClr val="tx1"/>
                </a:solidFill>
                <a:latin typeface="+mn-lt"/>
                <a:ea typeface="+mn-ea"/>
                <a:cs typeface="+mn-cs"/>
              </a:defRPr>
            </a:lvl8pPr>
            <a:lvl9pPr marL="3923030" indent="-398780" algn="l" rtl="0" eaLnBrk="1" fontAlgn="base" hangingPunct="1">
              <a:spcBef>
                <a:spcPct val="20000"/>
              </a:spcBef>
              <a:spcAft>
                <a:spcPct val="0"/>
              </a:spcAft>
              <a:buClr>
                <a:schemeClr val="accent2"/>
              </a:buClr>
              <a:buFont typeface="Wingdings" panose="05000000000000000000" charset="0"/>
              <a:buChar char="§"/>
              <a:defRPr sz="16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3399FF"/>
              </a:buClr>
              <a:buSzTx/>
              <a:buFont typeface="Wingdings" panose="05000000000000000000" pitchFamily="2" charset="2"/>
              <a:buNone/>
              <a:defRPr/>
            </a:pPr>
            <a:r>
              <a:rPr kumimoji="1" lang="zh-CN" altLang="en-US" sz="2400" b="0" i="0" u="none" strike="noStrike" kern="0" cap="none" spc="0" normalizeH="0" baseline="0" noProof="0" dirty="0">
                <a:ln>
                  <a:noFill/>
                </a:ln>
                <a:solidFill>
                  <a:schemeClr val="tx1"/>
                </a:solidFill>
                <a:effectLst/>
                <a:uLnTx/>
                <a:uFillTx/>
                <a:latin typeface="+mn-lt"/>
                <a:ea typeface="+mn-ea"/>
                <a:cs typeface="+mn-cs"/>
              </a:rPr>
              <a:t>平移、旋转、尺度不变矩</a:t>
            </a:r>
          </a:p>
        </p:txBody>
      </p:sp>
      <p:pic>
        <p:nvPicPr>
          <p:cNvPr id="76805" name="Picture 5"/>
          <p:cNvPicPr>
            <a:picLocks noChangeAspect="1" noChangeArrowheads="1"/>
          </p:cNvPicPr>
          <p:nvPr/>
        </p:nvPicPr>
        <p:blipFill>
          <a:blip r:embed="rId2" cstate="print"/>
          <a:srcRect/>
          <a:stretch>
            <a:fillRect/>
          </a:stretch>
        </p:blipFill>
        <p:spPr bwMode="auto">
          <a:xfrm>
            <a:off x="683568" y="1988840"/>
            <a:ext cx="1733550" cy="447675"/>
          </a:xfrm>
          <a:prstGeom prst="rect">
            <a:avLst/>
          </a:prstGeom>
          <a:noFill/>
          <a:ln w="9525">
            <a:noFill/>
            <a:miter lim="800000"/>
            <a:headEnd/>
            <a:tailEnd/>
          </a:ln>
          <a:effectLst/>
        </p:spPr>
      </p:pic>
      <p:pic>
        <p:nvPicPr>
          <p:cNvPr id="76806" name="Picture 6"/>
          <p:cNvPicPr>
            <a:picLocks noChangeAspect="1" noChangeArrowheads="1"/>
          </p:cNvPicPr>
          <p:nvPr/>
        </p:nvPicPr>
        <p:blipFill>
          <a:blip r:embed="rId3" cstate="print"/>
          <a:srcRect/>
          <a:stretch>
            <a:fillRect/>
          </a:stretch>
        </p:blipFill>
        <p:spPr bwMode="auto">
          <a:xfrm>
            <a:off x="2771800" y="1988840"/>
            <a:ext cx="2562225" cy="447675"/>
          </a:xfrm>
          <a:prstGeom prst="rect">
            <a:avLst/>
          </a:prstGeom>
          <a:noFill/>
          <a:ln w="9525">
            <a:noFill/>
            <a:miter lim="800000"/>
            <a:headEnd/>
            <a:tailEnd/>
          </a:ln>
          <a:effectLst/>
        </p:spPr>
      </p:pic>
      <p:pic>
        <p:nvPicPr>
          <p:cNvPr id="76807" name="Picture 7"/>
          <p:cNvPicPr>
            <a:picLocks noChangeAspect="1" noChangeArrowheads="1"/>
          </p:cNvPicPr>
          <p:nvPr/>
        </p:nvPicPr>
        <p:blipFill>
          <a:blip r:embed="rId4" cstate="print"/>
          <a:srcRect/>
          <a:stretch>
            <a:fillRect/>
          </a:stretch>
        </p:blipFill>
        <p:spPr bwMode="auto">
          <a:xfrm>
            <a:off x="683568" y="2564904"/>
            <a:ext cx="3667125" cy="485775"/>
          </a:xfrm>
          <a:prstGeom prst="rect">
            <a:avLst/>
          </a:prstGeom>
          <a:noFill/>
          <a:ln w="9525">
            <a:noFill/>
            <a:miter lim="800000"/>
            <a:headEnd/>
            <a:tailEnd/>
          </a:ln>
          <a:effectLst/>
        </p:spPr>
      </p:pic>
      <p:pic>
        <p:nvPicPr>
          <p:cNvPr id="76808" name="Picture 8"/>
          <p:cNvPicPr>
            <a:picLocks noChangeAspect="1" noChangeArrowheads="1"/>
          </p:cNvPicPr>
          <p:nvPr/>
        </p:nvPicPr>
        <p:blipFill>
          <a:blip r:embed="rId5" cstate="print"/>
          <a:srcRect/>
          <a:stretch>
            <a:fillRect/>
          </a:stretch>
        </p:blipFill>
        <p:spPr bwMode="auto">
          <a:xfrm>
            <a:off x="4860032" y="2564904"/>
            <a:ext cx="3638550" cy="485775"/>
          </a:xfrm>
          <a:prstGeom prst="rect">
            <a:avLst/>
          </a:prstGeom>
          <a:noFill/>
          <a:ln w="9525">
            <a:noFill/>
            <a:miter lim="800000"/>
            <a:headEnd/>
            <a:tailEnd/>
          </a:ln>
          <a:effectLst/>
        </p:spPr>
      </p:pic>
      <p:pic>
        <p:nvPicPr>
          <p:cNvPr id="76809" name="Picture 9"/>
          <p:cNvPicPr>
            <a:picLocks noChangeAspect="1" noChangeArrowheads="1"/>
          </p:cNvPicPr>
          <p:nvPr/>
        </p:nvPicPr>
        <p:blipFill>
          <a:blip r:embed="rId6" cstate="print"/>
          <a:srcRect/>
          <a:stretch>
            <a:fillRect/>
          </a:stretch>
        </p:blipFill>
        <p:spPr bwMode="auto">
          <a:xfrm>
            <a:off x="683568" y="3140968"/>
            <a:ext cx="7142163" cy="1019175"/>
          </a:xfrm>
          <a:prstGeom prst="rect">
            <a:avLst/>
          </a:prstGeom>
          <a:noFill/>
          <a:ln w="9525">
            <a:noFill/>
            <a:miter lim="800000"/>
            <a:headEnd/>
            <a:tailEnd/>
          </a:ln>
          <a:effectLst/>
        </p:spPr>
      </p:pic>
      <p:pic>
        <p:nvPicPr>
          <p:cNvPr id="76810" name="Picture 10"/>
          <p:cNvPicPr>
            <a:picLocks noChangeAspect="1" noChangeArrowheads="1"/>
          </p:cNvPicPr>
          <p:nvPr/>
        </p:nvPicPr>
        <p:blipFill>
          <a:blip r:embed="rId7" cstate="print"/>
          <a:srcRect/>
          <a:stretch>
            <a:fillRect/>
          </a:stretch>
        </p:blipFill>
        <p:spPr bwMode="auto">
          <a:xfrm>
            <a:off x="683568" y="4293096"/>
            <a:ext cx="5553075" cy="971550"/>
          </a:xfrm>
          <a:prstGeom prst="rect">
            <a:avLst/>
          </a:prstGeom>
          <a:noFill/>
          <a:ln w="9525">
            <a:noFill/>
            <a:miter lim="800000"/>
            <a:headEnd/>
            <a:tailEnd/>
          </a:ln>
          <a:effectLst/>
        </p:spPr>
      </p:pic>
      <p:pic>
        <p:nvPicPr>
          <p:cNvPr id="76811" name="Picture 11"/>
          <p:cNvPicPr>
            <a:picLocks noChangeAspect="1" noChangeArrowheads="1"/>
          </p:cNvPicPr>
          <p:nvPr/>
        </p:nvPicPr>
        <p:blipFill>
          <a:blip r:embed="rId8" cstate="print"/>
          <a:srcRect/>
          <a:stretch>
            <a:fillRect/>
          </a:stretch>
        </p:blipFill>
        <p:spPr bwMode="auto">
          <a:xfrm>
            <a:off x="683568" y="5373216"/>
            <a:ext cx="6351587" cy="1019175"/>
          </a:xfrm>
          <a:prstGeom prst="rect">
            <a:avLst/>
          </a:prstGeom>
          <a:noFill/>
          <a:ln w="9525">
            <a:noFill/>
            <a:miter lim="800000"/>
            <a:headEnd/>
            <a:tailEnd/>
          </a:ln>
          <a:effectLst/>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11.3.4  </a:t>
            </a:r>
            <a:r>
              <a:rPr lang="zh-CN" altLang="en-US" dirty="0"/>
              <a:t>不变矩</a:t>
            </a:r>
            <a:r>
              <a:rPr lang="en-US" altLang="zh-CN" dirty="0"/>
              <a:t>   </a:t>
            </a:r>
            <a:endParaRPr lang="zh-CN" altLang="en-US" dirty="0"/>
          </a:p>
        </p:txBody>
      </p:sp>
      <p:pic>
        <p:nvPicPr>
          <p:cNvPr id="376835" name="图片 376834"/>
          <p:cNvPicPr>
            <a:picLocks noChangeAspect="1"/>
          </p:cNvPicPr>
          <p:nvPr/>
        </p:nvPicPr>
        <p:blipFill>
          <a:blip r:embed="rId2" cstate="print"/>
          <a:stretch>
            <a:fillRect/>
          </a:stretch>
        </p:blipFill>
        <p:spPr>
          <a:xfrm>
            <a:off x="1547664" y="1376859"/>
            <a:ext cx="4799330" cy="3194685"/>
          </a:xfrm>
          <a:prstGeom prst="rect">
            <a:avLst/>
          </a:prstGeom>
          <a:noFill/>
          <a:ln w="9525">
            <a:noFill/>
          </a:ln>
        </p:spPr>
      </p:pic>
      <p:pic>
        <p:nvPicPr>
          <p:cNvPr id="398341" name="图片 398340"/>
          <p:cNvPicPr>
            <a:picLocks noChangeAspect="1"/>
          </p:cNvPicPr>
          <p:nvPr/>
        </p:nvPicPr>
        <p:blipFill>
          <a:blip r:embed="rId3" cstate="print"/>
          <a:stretch>
            <a:fillRect/>
          </a:stretch>
        </p:blipFill>
        <p:spPr>
          <a:xfrm>
            <a:off x="982831" y="4653136"/>
            <a:ext cx="5928995" cy="2112010"/>
          </a:xfrm>
          <a:prstGeom prst="rect">
            <a:avLst/>
          </a:prstGeom>
          <a:noFill/>
          <a:ln w="9525">
            <a:noFill/>
          </a:ln>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000" dirty="0">
                <a:latin typeface="+mj-ea"/>
              </a:rPr>
              <a:t>第</a:t>
            </a:r>
            <a:r>
              <a:rPr lang="en-US" altLang="zh-CN" sz="4000" dirty="0">
                <a:latin typeface="+mj-ea"/>
              </a:rPr>
              <a:t>11</a:t>
            </a:r>
            <a:r>
              <a:rPr lang="zh-CN" altLang="en-US" sz="4000" dirty="0">
                <a:latin typeface="+mj-ea"/>
              </a:rPr>
              <a:t>章  </a:t>
            </a:r>
            <a:r>
              <a:rPr lang="zh-CN" altLang="en-US" sz="4000" dirty="0">
                <a:latin typeface="+mj-ea"/>
                <a:sym typeface="+mn-ea"/>
              </a:rPr>
              <a:t>表示和描述</a:t>
            </a:r>
            <a:endParaRPr lang="zh-CN" altLang="en-US" dirty="0"/>
          </a:p>
        </p:txBody>
      </p:sp>
      <p:sp>
        <p:nvSpPr>
          <p:cNvPr id="3" name="内容占位符 2"/>
          <p:cNvSpPr>
            <a:spLocks noGrp="1"/>
          </p:cNvSpPr>
          <p:nvPr>
            <p:ph idx="1"/>
          </p:nvPr>
        </p:nvSpPr>
        <p:spPr/>
        <p:txBody>
          <a:bodyPr/>
          <a:lstStyle/>
          <a:p>
            <a:pPr marL="0" lvl="0" indent="0" fontAlgn="auto">
              <a:spcBef>
                <a:spcPct val="50000"/>
              </a:spcBef>
              <a:spcAft>
                <a:spcPts val="0"/>
              </a:spcAft>
              <a:buClr>
                <a:srgbClr val="000000"/>
              </a:buClr>
              <a:buNone/>
              <a:defRPr/>
            </a:pPr>
            <a:r>
              <a:rPr kumimoji="0" lang="en-US" altLang="zh-CN" kern="1200" dirty="0">
                <a:solidFill>
                  <a:srgbClr val="000000"/>
                </a:solidFill>
                <a:sym typeface="Wingdings" panose="05000000000000000000" pitchFamily="2" charset="2"/>
              </a:rPr>
              <a:t>11.1   </a:t>
            </a:r>
            <a:r>
              <a:rPr kumimoji="0" kern="1200" dirty="0">
                <a:solidFill>
                  <a:srgbClr val="000000"/>
                </a:solidFill>
                <a:sym typeface="Wingdings" panose="05000000000000000000" pitchFamily="2" charset="2"/>
              </a:rPr>
              <a:t>表示</a:t>
            </a:r>
          </a:p>
          <a:p>
            <a:pPr marL="0" lvl="0" indent="0" fontAlgn="auto">
              <a:spcBef>
                <a:spcPct val="50000"/>
              </a:spcBef>
              <a:spcAft>
                <a:spcPts val="0"/>
              </a:spcAft>
              <a:buClr>
                <a:srgbClr val="000000"/>
              </a:buClr>
              <a:buNone/>
              <a:defRPr/>
            </a:pPr>
            <a:r>
              <a:rPr kumimoji="0" lang="en-US" altLang="zh-CN" kern="1200" dirty="0">
                <a:solidFill>
                  <a:srgbClr val="000000"/>
                </a:solidFill>
                <a:sym typeface="Wingdings" panose="05000000000000000000" pitchFamily="2" charset="2"/>
              </a:rPr>
              <a:t>11.2   </a:t>
            </a:r>
            <a:r>
              <a:rPr kumimoji="0" kern="1200" dirty="0">
                <a:solidFill>
                  <a:srgbClr val="000000"/>
                </a:solidFill>
                <a:sym typeface="Wingdings" panose="05000000000000000000" pitchFamily="2" charset="2"/>
              </a:rPr>
              <a:t>边界描绘子</a:t>
            </a:r>
          </a:p>
          <a:p>
            <a:pPr marL="0" lvl="0" indent="0" fontAlgn="auto">
              <a:spcBef>
                <a:spcPct val="50000"/>
              </a:spcBef>
              <a:spcAft>
                <a:spcPts val="0"/>
              </a:spcAft>
              <a:buClr>
                <a:srgbClr val="000000"/>
              </a:buClr>
              <a:buNone/>
              <a:defRPr/>
            </a:pPr>
            <a:r>
              <a:rPr kumimoji="0" lang="en-US" altLang="zh-CN" kern="1200" dirty="0">
                <a:solidFill>
                  <a:srgbClr val="000000"/>
                </a:solidFill>
                <a:sym typeface="Wingdings" panose="05000000000000000000" pitchFamily="2" charset="2"/>
              </a:rPr>
              <a:t>11.3   </a:t>
            </a:r>
            <a:r>
              <a:rPr kumimoji="0" kern="1200" dirty="0">
                <a:solidFill>
                  <a:srgbClr val="000000"/>
                </a:solidFill>
                <a:sym typeface="Wingdings" panose="05000000000000000000" pitchFamily="2" charset="2"/>
              </a:rPr>
              <a:t>区域描绘子</a:t>
            </a:r>
          </a:p>
          <a:p>
            <a:pPr marL="0" lvl="0" indent="0" fontAlgn="auto">
              <a:spcBef>
                <a:spcPct val="50000"/>
              </a:spcBef>
              <a:spcAft>
                <a:spcPts val="0"/>
              </a:spcAft>
              <a:buClr>
                <a:srgbClr val="000000"/>
              </a:buClr>
              <a:buNone/>
              <a:defRPr/>
            </a:pPr>
            <a:r>
              <a:rPr kumimoji="0" lang="en-US" altLang="zh-CN" kern="1200" dirty="0">
                <a:solidFill>
                  <a:srgbClr val="FF0000"/>
                </a:solidFill>
                <a:sym typeface="Wingdings" panose="05000000000000000000" pitchFamily="2" charset="2"/>
              </a:rPr>
              <a:t>11.4   </a:t>
            </a:r>
            <a:r>
              <a:rPr kumimoji="0" kern="1200" dirty="0">
                <a:solidFill>
                  <a:srgbClr val="FF0000"/>
                </a:solidFill>
                <a:sym typeface="Wingdings" panose="05000000000000000000" pitchFamily="2" charset="2"/>
              </a:rPr>
              <a:t>使用主成分进行描绘</a:t>
            </a:r>
            <a:endParaRPr kumimoji="0" kern="1200" dirty="0">
              <a:solidFill>
                <a:srgbClr val="000000"/>
              </a:solidFill>
              <a:sym typeface="Wingdings" panose="05000000000000000000" pitchFamily="2" charset="2"/>
            </a:endParaRPr>
          </a:p>
          <a:p>
            <a:pPr marL="0" lvl="0" indent="0" fontAlgn="auto">
              <a:spcBef>
                <a:spcPct val="50000"/>
              </a:spcBef>
              <a:spcAft>
                <a:spcPts val="0"/>
              </a:spcAft>
              <a:buClr>
                <a:srgbClr val="000000"/>
              </a:buClr>
              <a:buNone/>
              <a:defRPr/>
            </a:pPr>
            <a:r>
              <a:rPr kumimoji="0" lang="en-US" altLang="zh-CN" kern="1200" dirty="0">
                <a:solidFill>
                  <a:srgbClr val="000000"/>
                </a:solidFill>
                <a:sym typeface="Wingdings" panose="05000000000000000000" pitchFamily="2" charset="2"/>
              </a:rPr>
              <a:t>11.5   </a:t>
            </a:r>
            <a:r>
              <a:rPr kumimoji="0" kern="1200" dirty="0">
                <a:solidFill>
                  <a:srgbClr val="000000"/>
                </a:solidFill>
                <a:sym typeface="Wingdings" panose="05000000000000000000" pitchFamily="2" charset="2"/>
              </a:rPr>
              <a:t>关系描绘子</a:t>
            </a:r>
            <a:r>
              <a:rPr kumimoji="0" lang="en-US" altLang="zh-CN" kern="1200" dirty="0">
                <a:solidFill>
                  <a:srgbClr val="000000"/>
                </a:solidFill>
                <a:sym typeface="Wingdings" panose="05000000000000000000" pitchFamily="2" charset="2"/>
              </a:rPr>
              <a:t>	</a:t>
            </a:r>
            <a:endParaRPr lang="zh-CN" altLang="en-US" sz="2800" dirty="0">
              <a:solidFill>
                <a:srgbClr val="000000"/>
              </a:solidFill>
              <a:latin typeface="黑体" panose="02010609060101010101" charset="-122"/>
              <a:sym typeface="+mn-ea"/>
            </a:endParaRPr>
          </a:p>
          <a:p>
            <a:endParaRPr lang="zh-CN" altLang="en-US"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11.4  </a:t>
            </a:r>
            <a:r>
              <a:rPr lang="zh-CN" altLang="en-US" dirty="0"/>
              <a:t>主成分描绘</a:t>
            </a:r>
            <a:r>
              <a:rPr lang="en-US" altLang="zh-CN" dirty="0"/>
              <a:t>  </a:t>
            </a:r>
            <a:endParaRPr lang="zh-CN" altLang="en-US" dirty="0"/>
          </a:p>
        </p:txBody>
      </p:sp>
      <p:sp>
        <p:nvSpPr>
          <p:cNvPr id="3" name="文本框 2"/>
          <p:cNvSpPr txBox="1"/>
          <p:nvPr/>
        </p:nvSpPr>
        <p:spPr>
          <a:xfrm>
            <a:off x="605154" y="1307640"/>
            <a:ext cx="3102749" cy="400110"/>
          </a:xfrm>
          <a:prstGeom prst="rect">
            <a:avLst/>
          </a:prstGeom>
          <a:noFill/>
        </p:spPr>
        <p:txBody>
          <a:bodyPr wrap="square" rtlCol="0">
            <a:spAutoFit/>
          </a:bodyPr>
          <a:lstStyle/>
          <a:p>
            <a:pPr marL="342900" indent="-342900">
              <a:buFont typeface="Wingdings" panose="05000000000000000000" pitchFamily="2" charset="2"/>
              <a:buChar char="p"/>
            </a:pPr>
            <a:r>
              <a:rPr lang="zh-CN" altLang="en-US" sz="2000" dirty="0"/>
              <a:t>向量 </a:t>
            </a:r>
            <a:r>
              <a:rPr lang="en-US" altLang="zh-CN" sz="2000" dirty="0"/>
              <a:t>x </a:t>
            </a:r>
            <a:r>
              <a:rPr lang="zh-CN" altLang="en-US" sz="2000" dirty="0"/>
              <a:t>的协方差矩阵</a:t>
            </a:r>
            <a:r>
              <a:rPr lang="zh-CN" altLang="en-US" dirty="0"/>
              <a:t>：</a:t>
            </a:r>
          </a:p>
        </p:txBody>
      </p:sp>
      <p:graphicFrame>
        <p:nvGraphicFramePr>
          <p:cNvPr id="4" name="对象 3">
            <a:hlinkClick r:id="" action="ppaction://ole?verb=0"/>
          </p:cNvPr>
          <p:cNvGraphicFramePr>
            <a:graphicFrameLocks/>
          </p:cNvGraphicFramePr>
          <p:nvPr>
            <p:extLst>
              <p:ext uri="{D42A27DB-BD31-4B8C-83A1-F6EECF244321}">
                <p14:modId xmlns:p14="http://schemas.microsoft.com/office/powerpoint/2010/main" val="331579717"/>
              </p:ext>
            </p:extLst>
          </p:nvPr>
        </p:nvGraphicFramePr>
        <p:xfrm>
          <a:off x="3543935" y="1277807"/>
          <a:ext cx="3091180" cy="455295"/>
        </p:xfrm>
        <a:graphic>
          <a:graphicData uri="http://schemas.openxmlformats.org/presentationml/2006/ole">
            <mc:AlternateContent xmlns:mc="http://schemas.openxmlformats.org/markup-compatibility/2006">
              <mc:Choice xmlns:v="urn:schemas-microsoft-com:vml" Requires="v">
                <p:oleObj spid="_x0000_s64967" r:id="rId3" imgW="1638000" imgH="241200" progId="">
                  <p:embed/>
                </p:oleObj>
              </mc:Choice>
              <mc:Fallback>
                <p:oleObj r:id="rId3" imgW="1638000" imgH="241200" progId="">
                  <p:embed/>
                  <p:pic>
                    <p:nvPicPr>
                      <p:cNvPr id="0" name="Picture 7" descr="image9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3935" y="1277807"/>
                        <a:ext cx="3091180" cy="4552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5" name="文本框 4"/>
              <p:cNvSpPr txBox="1"/>
              <p:nvPr/>
            </p:nvSpPr>
            <p:spPr>
              <a:xfrm>
                <a:off x="611560" y="1737302"/>
                <a:ext cx="8004175" cy="5119991"/>
              </a:xfrm>
              <a:prstGeom prst="rect">
                <a:avLst/>
              </a:prstGeom>
              <a:noFill/>
            </p:spPr>
            <p:txBody>
              <a:bodyPr wrap="square" rtlCol="0">
                <a:spAutoFit/>
              </a:bodyPr>
              <a:lstStyle/>
              <a:p>
                <a:pPr marL="342900" indent="-342900">
                  <a:spcAft>
                    <a:spcPts val="600"/>
                  </a:spcAft>
                  <a:buFont typeface="Wingdings" panose="05000000000000000000" pitchFamily="2" charset="2"/>
                  <a:buChar char="p"/>
                </a:pPr>
                <a:r>
                  <a:rPr lang="zh-CN" altLang="en-US" sz="2000" dirty="0"/>
                  <a:t>由于     是对称的，所以总可以找到一组 </a:t>
                </a:r>
                <a:r>
                  <a:rPr lang="en-US" altLang="zh-CN" sz="2000" i="1" dirty="0"/>
                  <a:t>n</a:t>
                </a:r>
                <a:r>
                  <a:rPr lang="en-US" altLang="zh-CN" sz="2000" dirty="0"/>
                  <a:t> </a:t>
                </a:r>
                <a:r>
                  <a:rPr lang="zh-CN" altLang="en-US" sz="2000" dirty="0"/>
                  <a:t>个</a:t>
                </a:r>
                <a:r>
                  <a:rPr lang="zh-CN" altLang="en-US" sz="2000" b="1" dirty="0">
                    <a:solidFill>
                      <a:srgbClr val="0070C0"/>
                    </a:solidFill>
                  </a:rPr>
                  <a:t>正交</a:t>
                </a:r>
                <a:r>
                  <a:rPr lang="zh-CN" altLang="en-US" sz="2000" dirty="0"/>
                  <a:t>的特征向量。</a:t>
                </a:r>
                <a:endParaRPr lang="en-US" altLang="zh-CN" sz="2000" dirty="0"/>
              </a:p>
              <a:p>
                <a:pPr marL="800100" lvl="1" indent="-342900">
                  <a:spcAft>
                    <a:spcPts val="600"/>
                  </a:spcAft>
                  <a:buFont typeface="Arial" panose="020B0604020202020204" pitchFamily="34" charset="0"/>
                  <a:buChar char="•"/>
                </a:pPr>
                <a:r>
                  <a:rPr lang="zh-CN" altLang="en-US" sz="2000" dirty="0"/>
                  <a:t>令</a:t>
                </a:r>
                <a:r>
                  <a:rPr lang="en-US" altLang="zh-CN" sz="2000" dirty="0">
                    <a:solidFill>
                      <a:srgbClr val="FF0000"/>
                    </a:solidFill>
                  </a:rPr>
                  <a:t>A</a:t>
                </a:r>
                <a:r>
                  <a:rPr lang="zh-CN" altLang="en-US" sz="2000" dirty="0">
                    <a:solidFill>
                      <a:srgbClr val="FF0000"/>
                    </a:solidFill>
                  </a:rPr>
                  <a:t>为一个矩阵，其行由 </a:t>
                </a:r>
                <a14:m>
                  <m:oMath xmlns:m="http://schemas.openxmlformats.org/officeDocument/2006/math">
                    <m:sSub>
                      <m:sSubPr>
                        <m:ctrlPr>
                          <a:rPr lang="en-US" altLang="zh-CN" sz="2000" i="1">
                            <a:solidFill>
                              <a:srgbClr val="FF0000"/>
                            </a:solidFill>
                            <a:latin typeface="Cambria Math" panose="02040503050406030204" pitchFamily="18" charset="0"/>
                          </a:rPr>
                        </m:ctrlPr>
                      </m:sSubPr>
                      <m:e>
                        <m:r>
                          <a:rPr lang="en-US" altLang="zh-CN" sz="2000" i="1">
                            <a:solidFill>
                              <a:srgbClr val="FF0000"/>
                            </a:solidFill>
                            <a:latin typeface="Cambria Math" panose="02040503050406030204" pitchFamily="18" charset="0"/>
                          </a:rPr>
                          <m:t>𝐶</m:t>
                        </m:r>
                      </m:e>
                      <m:sub>
                        <m:r>
                          <a:rPr lang="en-US" altLang="zh-CN" sz="2000" i="1">
                            <a:solidFill>
                              <a:srgbClr val="FF0000"/>
                            </a:solidFill>
                            <a:latin typeface="Cambria Math" panose="02040503050406030204" pitchFamily="18" charset="0"/>
                          </a:rPr>
                          <m:t>𝑥</m:t>
                        </m:r>
                      </m:sub>
                    </m:sSub>
                  </m:oMath>
                </a14:m>
                <a:r>
                  <a:rPr lang="zh-CN" altLang="en-US" sz="2000" dirty="0">
                    <a:solidFill>
                      <a:srgbClr val="FF0000"/>
                    </a:solidFill>
                  </a:rPr>
                  <a:t> 的特征向量组成</a:t>
                </a:r>
                <a:r>
                  <a:rPr lang="zh-CN" altLang="en-US" sz="2000" dirty="0"/>
                  <a:t>，特征向量的排序方式为 </a:t>
                </a:r>
                <a:r>
                  <a:rPr lang="en-US" altLang="zh-CN" sz="2000" dirty="0"/>
                  <a:t>A </a:t>
                </a:r>
                <a:r>
                  <a:rPr lang="zh-CN" altLang="en-US" sz="2000" dirty="0"/>
                  <a:t>的第一行对应于最大特征值的特征向量，最后一行对应最小特征值的特征向量。</a:t>
                </a:r>
                <a:endParaRPr lang="en-US" altLang="zh-CN" sz="2000" dirty="0"/>
              </a:p>
              <a:p>
                <a:pPr marL="342900" indent="-342900">
                  <a:spcAft>
                    <a:spcPts val="600"/>
                  </a:spcAft>
                  <a:buFont typeface="Wingdings" panose="05000000000000000000" pitchFamily="2" charset="2"/>
                  <a:buChar char="p"/>
                </a:pPr>
                <a:r>
                  <a:rPr lang="zh-CN" altLang="en-US" sz="2000" dirty="0"/>
                  <a:t>假设将 </a:t>
                </a:r>
                <a:r>
                  <a:rPr lang="en-US" altLang="zh-CN" sz="2000" dirty="0"/>
                  <a:t>A </a:t>
                </a:r>
                <a:r>
                  <a:rPr lang="zh-CN" altLang="en-US" sz="2000" dirty="0"/>
                  <a:t>用做将向量 </a:t>
                </a:r>
                <a:r>
                  <a:rPr lang="en-US" altLang="zh-CN" sz="2000" dirty="0"/>
                  <a:t>x </a:t>
                </a:r>
                <a:r>
                  <a:rPr lang="zh-CN" altLang="en-US" sz="2000" dirty="0"/>
                  <a:t>映射向 </a:t>
                </a:r>
                <a:r>
                  <a:rPr lang="en-US" altLang="zh-CN" sz="2000" dirty="0"/>
                  <a:t>y </a:t>
                </a:r>
                <a:r>
                  <a:rPr lang="zh-CN" altLang="en-US" sz="2000" dirty="0"/>
                  <a:t>的一个变换矩阵（霍特林变换）：</a:t>
                </a:r>
              </a:p>
              <a:p>
                <a:pPr>
                  <a:spcAft>
                    <a:spcPts val="600"/>
                  </a:spcAft>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𝑦</m:t>
                      </m:r>
                      <m:r>
                        <a:rPr lang="en-US" altLang="zh-CN" sz="2000" b="0" i="1" smtClean="0">
                          <a:latin typeface="Cambria Math" panose="02040503050406030204" pitchFamily="18" charset="0"/>
                        </a:rPr>
                        <m:t>=</m:t>
                      </m:r>
                      <m:r>
                        <a:rPr lang="en-US" altLang="zh-CN" sz="2000" i="1">
                          <a:latin typeface="Cambria Math" panose="02040503050406030204" pitchFamily="18" charset="0"/>
                        </a:rPr>
                        <m:t>𝐴</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𝑥</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𝑚</m:t>
                          </m:r>
                        </m:e>
                        <m:sub>
                          <m:r>
                            <a:rPr lang="en-US" altLang="zh-CN" sz="2000" b="0" i="1" smtClean="0">
                              <a:latin typeface="Cambria Math" panose="02040503050406030204" pitchFamily="18" charset="0"/>
                            </a:rPr>
                            <m:t>𝑥</m:t>
                          </m:r>
                        </m:sub>
                      </m:sSub>
                      <m:r>
                        <a:rPr lang="en-US" altLang="zh-CN" sz="2000" b="0" i="1" smtClean="0">
                          <a:latin typeface="Cambria Math" panose="02040503050406030204" pitchFamily="18" charset="0"/>
                        </a:rPr>
                        <m:t>)</m:t>
                      </m:r>
                    </m:oMath>
                  </m:oMathPara>
                </a14:m>
                <a:endParaRPr lang="zh-CN" altLang="en-US" sz="2000" dirty="0"/>
              </a:p>
              <a:p>
                <a:pPr marL="342900" indent="-342900">
                  <a:spcAft>
                    <a:spcPts val="600"/>
                  </a:spcAft>
                  <a:buFont typeface="Wingdings" panose="05000000000000000000" pitchFamily="2" charset="2"/>
                  <a:buChar char="p"/>
                </a:pPr>
                <a:r>
                  <a:rPr lang="en-US" altLang="zh-CN" sz="2000" dirty="0"/>
                  <a:t> </a:t>
                </a:r>
                <a:r>
                  <a:rPr lang="zh-CN" altLang="en-US" sz="2000" dirty="0"/>
                  <a:t>可以证明</a:t>
                </a:r>
                <a:endParaRPr lang="en-US" altLang="zh-CN" sz="2000" dirty="0"/>
              </a:p>
              <a:p>
                <a:pPr marL="800100" lvl="1" indent="-342900">
                  <a:spcAft>
                    <a:spcPts val="600"/>
                  </a:spcAft>
                  <a:buFont typeface="Arial" panose="020B0604020202020204" pitchFamily="34" charset="0"/>
                  <a:buChar char="•"/>
                </a:pPr>
                <a:r>
                  <a:rPr lang="en-US" altLang="zh-CN" sz="2000" dirty="0"/>
                  <a:t>y </a:t>
                </a:r>
                <a:r>
                  <a:rPr lang="zh-CN" altLang="en-US" sz="2000" dirty="0"/>
                  <a:t>的均值为零向量：</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𝑚</m:t>
                        </m:r>
                      </m:e>
                      <m:sub>
                        <m:r>
                          <a:rPr lang="en-US" altLang="zh-CN" sz="2000" b="0" i="1" smtClean="0">
                            <a:latin typeface="Cambria Math" panose="02040503050406030204" pitchFamily="18" charset="0"/>
                          </a:rPr>
                          <m:t>𝑦</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𝐸</m:t>
                    </m:r>
                    <m:d>
                      <m:dPr>
                        <m:begChr m:val="{"/>
                        <m:endChr m:val="}"/>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𝑦</m:t>
                        </m:r>
                      </m:e>
                    </m:d>
                    <m:r>
                      <a:rPr lang="en-US" altLang="zh-CN" sz="2000" b="0" i="1" smtClean="0">
                        <a:latin typeface="Cambria Math" panose="02040503050406030204" pitchFamily="18" charset="0"/>
                      </a:rPr>
                      <m:t>=0</m:t>
                    </m:r>
                  </m:oMath>
                </a14:m>
                <a:endParaRPr lang="en-US" altLang="zh-CN" sz="2000" dirty="0"/>
              </a:p>
              <a:p>
                <a:pPr marL="800100" lvl="1" indent="-342900">
                  <a:spcAft>
                    <a:spcPts val="600"/>
                  </a:spcAft>
                  <a:buFont typeface="Arial" panose="020B0604020202020204" pitchFamily="34" charset="0"/>
                  <a:buChar char="•"/>
                </a:pPr>
                <a:r>
                  <a:rPr lang="en-US" altLang="zh-CN" sz="2000" dirty="0"/>
                  <a:t>y </a:t>
                </a:r>
                <a:r>
                  <a:rPr lang="zh-CN" altLang="en-US" sz="2000" dirty="0"/>
                  <a:t>的协方差矩阵</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𝐶</m:t>
                        </m:r>
                      </m:e>
                      <m:sub>
                        <m:r>
                          <a:rPr lang="en-US" altLang="zh-CN" sz="2000" i="1">
                            <a:latin typeface="Cambria Math" panose="02040503050406030204" pitchFamily="18" charset="0"/>
                          </a:rPr>
                          <m:t>𝑦</m:t>
                        </m:r>
                      </m:sub>
                    </m:sSub>
                  </m:oMath>
                </a14:m>
                <a:r>
                  <a:rPr lang="zh-CN" altLang="en-US" sz="2000" dirty="0"/>
                  <a:t>为对角矩阵：</a:t>
                </a:r>
                <a:endParaRPr lang="en-US" altLang="zh-CN" sz="2000" dirty="0"/>
              </a:p>
              <a:p>
                <a:pPr>
                  <a:spcAft>
                    <a:spcPts val="600"/>
                  </a:spcAft>
                </a:pPr>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𝐶</m:t>
                          </m:r>
                        </m:e>
                        <m:sub>
                          <m:r>
                            <a:rPr lang="en-US" altLang="zh-CN" sz="2000" i="1">
                              <a:latin typeface="Cambria Math" panose="02040503050406030204" pitchFamily="18" charset="0"/>
                            </a:rPr>
                            <m:t>𝑦</m:t>
                          </m:r>
                        </m:sub>
                      </m:sSub>
                      <m:r>
                        <a:rPr lang="en-US" altLang="zh-CN" sz="2000" i="1">
                          <a:latin typeface="Cambria Math" panose="02040503050406030204" pitchFamily="18" charset="0"/>
                        </a:rPr>
                        <m:t>=</m:t>
                      </m:r>
                      <m:r>
                        <a:rPr lang="en-US" altLang="zh-CN" sz="2000" i="1">
                          <a:latin typeface="Cambria Math" panose="02040503050406030204" pitchFamily="18" charset="0"/>
                        </a:rPr>
                        <m:t>𝐴</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𝐶</m:t>
                          </m:r>
                        </m:e>
                        <m:sub>
                          <m:r>
                            <a:rPr lang="en-US" altLang="zh-CN" sz="2000" i="1">
                              <a:latin typeface="Cambria Math" panose="02040503050406030204" pitchFamily="18" charset="0"/>
                            </a:rPr>
                            <m:t>𝑥</m:t>
                          </m:r>
                        </m:sub>
                      </m:sSub>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𝐴</m:t>
                          </m:r>
                        </m:e>
                        <m:sup>
                          <m:r>
                            <a:rPr lang="en-US" altLang="zh-CN" sz="2000" i="1">
                              <a:latin typeface="Cambria Math" panose="02040503050406030204" pitchFamily="18" charset="0"/>
                            </a:rPr>
                            <m:t>𝑇</m:t>
                          </m:r>
                        </m:sup>
                      </m:sSup>
                      <m:r>
                        <a:rPr lang="en-US" altLang="zh-CN" sz="2000" i="1">
                          <a:latin typeface="Cambria Math" panose="02040503050406030204" pitchFamily="18" charset="0"/>
                        </a:rPr>
                        <m:t>=</m:t>
                      </m:r>
                      <m:d>
                        <m:dPr>
                          <m:begChr m:val="["/>
                          <m:endChr m:val="]"/>
                          <m:ctrlPr>
                            <a:rPr lang="en-US" altLang="zh-CN" sz="2000" i="1">
                              <a:latin typeface="Cambria Math" panose="02040503050406030204" pitchFamily="18" charset="0"/>
                            </a:rPr>
                          </m:ctrlPr>
                        </m:dPr>
                        <m:e>
                          <m:m>
                            <m:mPr>
                              <m:mcs>
                                <m:mc>
                                  <m:mcPr>
                                    <m:count m:val="3"/>
                                    <m:mcJc m:val="center"/>
                                  </m:mcPr>
                                </m:mc>
                              </m:mcs>
                              <m:ctrlPr>
                                <a:rPr lang="en-US" altLang="zh-CN" sz="2000" i="1">
                                  <a:latin typeface="Cambria Math" panose="02040503050406030204" pitchFamily="18" charset="0"/>
                                </a:rPr>
                              </m:ctrlPr>
                            </m:mPr>
                            <m:mr>
                              <m:e>
                                <m:sSub>
                                  <m:sSubPr>
                                    <m:ctrlPr>
                                      <a:rPr lang="en-US" altLang="zh-CN" sz="2000" i="1">
                                        <a:latin typeface="Cambria Math" panose="02040503050406030204" pitchFamily="18" charset="0"/>
                                      </a:rPr>
                                    </m:ctrlPr>
                                  </m:sSubPr>
                                  <m:e>
                                    <m:r>
                                      <m:rPr>
                                        <m:brk m:alnAt="7"/>
                                      </m:rPr>
                                      <a:rPr lang="zh-CN" altLang="en-US" sz="2000" i="1">
                                        <a:latin typeface="Cambria Math" panose="02040503050406030204" pitchFamily="18" charset="0"/>
                                      </a:rPr>
                                      <m:t>𝜆</m:t>
                                    </m:r>
                                  </m:e>
                                  <m:sub>
                                    <m:r>
                                      <a:rPr lang="en-US" altLang="zh-CN" sz="2000" i="1">
                                        <a:latin typeface="Cambria Math" panose="02040503050406030204" pitchFamily="18" charset="0"/>
                                      </a:rPr>
                                      <m:t>1</m:t>
                                    </m:r>
                                  </m:sub>
                                </m:sSub>
                              </m:e>
                              <m:e>
                                <m:r>
                                  <a:rPr lang="en-US" altLang="zh-CN" sz="2000" i="1">
                                    <a:latin typeface="Cambria Math" panose="02040503050406030204" pitchFamily="18" charset="0"/>
                                  </a:rPr>
                                  <m:t>⋯</m:t>
                                </m:r>
                              </m:e>
                              <m:e>
                                <m:r>
                                  <a:rPr lang="en-US" altLang="zh-CN" sz="2000" i="1">
                                    <a:latin typeface="Cambria Math" panose="02040503050406030204" pitchFamily="18" charset="0"/>
                                  </a:rPr>
                                  <m:t>0</m:t>
                                </m:r>
                              </m:e>
                            </m:mr>
                            <m:mr>
                              <m:e>
                                <m:r>
                                  <a:rPr lang="en-US" altLang="zh-CN" sz="2000" i="1">
                                    <a:latin typeface="Cambria Math" panose="02040503050406030204" pitchFamily="18" charset="0"/>
                                  </a:rPr>
                                  <m:t>⋮</m:t>
                                </m:r>
                              </m:e>
                              <m:e>
                                <m:r>
                                  <a:rPr lang="en-US" altLang="zh-CN" sz="2000" i="1">
                                    <a:latin typeface="Cambria Math" panose="02040503050406030204" pitchFamily="18" charset="0"/>
                                  </a:rPr>
                                  <m:t>⋱</m:t>
                                </m:r>
                              </m:e>
                              <m:e>
                                <m:r>
                                  <a:rPr lang="en-US" altLang="zh-CN" sz="2000" i="1">
                                    <a:latin typeface="Cambria Math" panose="02040503050406030204" pitchFamily="18" charset="0"/>
                                  </a:rPr>
                                  <m:t>⋮</m:t>
                                </m:r>
                              </m:e>
                            </m:mr>
                            <m:mr>
                              <m:e>
                                <m:r>
                                  <a:rPr lang="en-US" altLang="zh-CN" sz="2000" i="1">
                                    <a:latin typeface="Cambria Math" panose="02040503050406030204" pitchFamily="18" charset="0"/>
                                  </a:rPr>
                                  <m:t>0</m:t>
                                </m:r>
                              </m:e>
                              <m:e>
                                <m:r>
                                  <a:rPr lang="en-US" altLang="zh-CN" sz="2000" i="1">
                                    <a:latin typeface="Cambria Math" panose="02040503050406030204" pitchFamily="18" charset="0"/>
                                  </a:rPr>
                                  <m:t>⋯</m:t>
                                </m:r>
                              </m:e>
                              <m:e>
                                <m:sSub>
                                  <m:sSubPr>
                                    <m:ctrlPr>
                                      <a:rPr lang="en-US" altLang="zh-CN" sz="2000" i="1">
                                        <a:latin typeface="Cambria Math" panose="02040503050406030204" pitchFamily="18" charset="0"/>
                                      </a:rPr>
                                    </m:ctrlPr>
                                  </m:sSubPr>
                                  <m:e>
                                    <m:r>
                                      <m:rPr>
                                        <m:brk m:alnAt="7"/>
                                      </m:rPr>
                                      <a:rPr lang="zh-CN" altLang="en-US" sz="2000" i="1">
                                        <a:latin typeface="Cambria Math" panose="02040503050406030204" pitchFamily="18" charset="0"/>
                                      </a:rPr>
                                      <m:t>𝜆</m:t>
                                    </m:r>
                                  </m:e>
                                  <m:sub>
                                    <m:r>
                                      <a:rPr lang="en-US" altLang="zh-CN" sz="2000" i="1">
                                        <a:latin typeface="Cambria Math" panose="02040503050406030204" pitchFamily="18" charset="0"/>
                                      </a:rPr>
                                      <m:t>𝑛</m:t>
                                    </m:r>
                                  </m:sub>
                                </m:sSub>
                              </m:e>
                            </m:mr>
                          </m:m>
                        </m:e>
                      </m:d>
                    </m:oMath>
                  </m:oMathPara>
                </a14:m>
                <a:endParaRPr lang="en-US" altLang="zh-CN" sz="2000" dirty="0"/>
              </a:p>
              <a:p>
                <a:pPr>
                  <a:spcAft>
                    <a:spcPts val="600"/>
                  </a:spcAft>
                </a:pPr>
                <a:r>
                  <a:rPr lang="zh-CN" altLang="en-US" sz="2000" dirty="0"/>
                  <a:t>其中</a:t>
                </a:r>
                <a14:m>
                  <m:oMath xmlns:m="http://schemas.openxmlformats.org/officeDocument/2006/math">
                    <m:sSub>
                      <m:sSubPr>
                        <m:ctrlPr>
                          <a:rPr lang="en-US" altLang="zh-CN" sz="2000" i="1">
                            <a:latin typeface="Cambria Math" panose="02040503050406030204" pitchFamily="18" charset="0"/>
                          </a:rPr>
                        </m:ctrlPr>
                      </m:sSubPr>
                      <m:e>
                        <m:r>
                          <m:rPr>
                            <m:brk m:alnAt="7"/>
                          </m:rPr>
                          <a:rPr lang="zh-CN" altLang="en-US" sz="2000" i="1">
                            <a:latin typeface="Cambria Math" panose="02040503050406030204" pitchFamily="18" charset="0"/>
                          </a:rPr>
                          <m:t>𝜆</m:t>
                        </m:r>
                      </m:e>
                      <m:sub>
                        <m:r>
                          <a:rPr lang="en-US" altLang="zh-CN" sz="2000" i="1">
                            <a:latin typeface="Cambria Math" panose="02040503050406030204" pitchFamily="18" charset="0"/>
                          </a:rPr>
                          <m:t>𝑖</m:t>
                        </m:r>
                      </m:sub>
                    </m:sSub>
                  </m:oMath>
                </a14:m>
                <a:r>
                  <a:rPr lang="zh-CN" altLang="en-US" sz="2000" dirty="0"/>
                  <a:t>为</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𝐶</m:t>
                        </m:r>
                      </m:e>
                      <m:sub>
                        <m:r>
                          <a:rPr lang="en-US" altLang="zh-CN" sz="2000" i="1">
                            <a:latin typeface="Cambria Math" panose="02040503050406030204" pitchFamily="18" charset="0"/>
                          </a:rPr>
                          <m:t>𝑥</m:t>
                        </m:r>
                      </m:sub>
                    </m:sSub>
                    <m:r>
                      <a:rPr lang="zh-CN" altLang="en-US" sz="2000" i="1">
                        <a:latin typeface="Cambria Math" panose="02040503050406030204" pitchFamily="18" charset="0"/>
                      </a:rPr>
                      <m:t>的</m:t>
                    </m:r>
                  </m:oMath>
                </a14:m>
                <a:r>
                  <a:rPr lang="zh-CN" altLang="en-US" sz="2000" dirty="0"/>
                  <a:t>第</a:t>
                </a:r>
                <a14:m>
                  <m:oMath xmlns:m="http://schemas.openxmlformats.org/officeDocument/2006/math">
                    <m:r>
                      <a:rPr lang="en-US" altLang="zh-CN" sz="2000" i="1">
                        <a:latin typeface="Cambria Math" panose="02040503050406030204" pitchFamily="18" charset="0"/>
                      </a:rPr>
                      <m:t>𝑖</m:t>
                    </m:r>
                  </m:oMath>
                </a14:m>
                <a:r>
                  <a:rPr lang="zh-CN" altLang="en-US" sz="2000" dirty="0"/>
                  <a:t> 个特征向量对应的特征值，</a:t>
                </a:r>
                <a14:m>
                  <m:oMath xmlns:m="http://schemas.openxmlformats.org/officeDocument/2006/math">
                    <m:sSub>
                      <m:sSubPr>
                        <m:ctrlPr>
                          <a:rPr lang="en-US" altLang="zh-CN" sz="2000" i="1">
                            <a:latin typeface="Cambria Math" panose="02040503050406030204" pitchFamily="18" charset="0"/>
                          </a:rPr>
                        </m:ctrlPr>
                      </m:sSubPr>
                      <m:e>
                        <m:r>
                          <m:rPr>
                            <m:brk m:alnAt="7"/>
                          </m:rPr>
                          <a:rPr lang="zh-CN" altLang="en-US" sz="2000" i="1">
                            <a:latin typeface="Cambria Math" panose="02040503050406030204" pitchFamily="18" charset="0"/>
                          </a:rPr>
                          <m:t>𝜆</m:t>
                        </m:r>
                      </m:e>
                      <m:sub>
                        <m:r>
                          <a:rPr lang="en-US" altLang="zh-CN" sz="2000" i="1">
                            <a:latin typeface="Cambria Math" panose="02040503050406030204" pitchFamily="18" charset="0"/>
                          </a:rPr>
                          <m:t>𝑖</m:t>
                        </m:r>
                      </m:sub>
                    </m:sSub>
                  </m:oMath>
                </a14:m>
                <a:r>
                  <a:rPr lang="en-US" altLang="zh-CN" sz="2000" i="1" dirty="0">
                    <a:latin typeface="Cambria Math" panose="02040503050406030204" pitchFamily="18" charset="0"/>
                  </a:rPr>
                  <a:t> </a:t>
                </a:r>
                <a:r>
                  <a:rPr lang="zh-CN" altLang="en-US" sz="2000" dirty="0">
                    <a:latin typeface="Cambria Math" panose="02040503050406030204" pitchFamily="18" charset="0"/>
                  </a:rPr>
                  <a:t>等于向量</a:t>
                </a:r>
                <a14:m>
                  <m:oMath xmlns:m="http://schemas.openxmlformats.org/officeDocument/2006/math">
                    <m:r>
                      <a:rPr lang="en-US" altLang="zh-CN" sz="2000" i="1">
                        <a:latin typeface="Cambria Math" panose="02040503050406030204" pitchFamily="18" charset="0"/>
                      </a:rPr>
                      <m:t>𝑦</m:t>
                    </m:r>
                  </m:oMath>
                </a14:m>
                <a:r>
                  <a:rPr lang="en-US" altLang="zh-CN" sz="2000" dirty="0">
                    <a:latin typeface="Cambria Math" panose="02040503050406030204" pitchFamily="18" charset="0"/>
                  </a:rPr>
                  <a:t> </a:t>
                </a:r>
                <a:r>
                  <a:rPr lang="zh-CN" altLang="en-US" sz="2000" dirty="0">
                    <a:latin typeface="Cambria Math" panose="02040503050406030204" pitchFamily="18" charset="0"/>
                  </a:rPr>
                  <a:t>的第</a:t>
                </a:r>
                <a14:m>
                  <m:oMath xmlns:m="http://schemas.openxmlformats.org/officeDocument/2006/math">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 </m:t>
                    </m:r>
                  </m:oMath>
                </a14:m>
                <a:r>
                  <a:rPr lang="zh-CN" altLang="en-US" sz="2000" dirty="0">
                    <a:latin typeface="Cambria Math" panose="02040503050406030204" pitchFamily="18" charset="0"/>
                  </a:rPr>
                  <a:t>维的方差，</a:t>
                </a:r>
                <a14:m>
                  <m:oMath xmlns:m="http://schemas.openxmlformats.org/officeDocument/2006/math">
                    <m:sSub>
                      <m:sSubPr>
                        <m:ctrlPr>
                          <a:rPr lang="en-US" altLang="zh-CN" sz="2000" i="1">
                            <a:latin typeface="Cambria Math" panose="02040503050406030204" pitchFamily="18" charset="0"/>
                          </a:rPr>
                        </m:ctrlPr>
                      </m:sSubPr>
                      <m:e>
                        <m:r>
                          <m:rPr>
                            <m:brk m:alnAt="7"/>
                          </m:rPr>
                          <a:rPr lang="zh-CN" altLang="en-US" sz="2000" i="1">
                            <a:latin typeface="Cambria Math" panose="02040503050406030204" pitchFamily="18" charset="0"/>
                          </a:rPr>
                          <m:t>𝜆</m:t>
                        </m:r>
                      </m:e>
                      <m:sub>
                        <m:r>
                          <a:rPr lang="en-US" altLang="zh-CN" sz="2000" i="1">
                            <a:latin typeface="Cambria Math" panose="02040503050406030204" pitchFamily="18" charset="0"/>
                          </a:rPr>
                          <m:t>1</m:t>
                        </m:r>
                      </m:sub>
                    </m:sSub>
                    <m:r>
                      <a:rPr lang="en-US" altLang="zh-CN" sz="2000" i="1">
                        <a:latin typeface="Cambria Math" panose="02040503050406030204" pitchFamily="18" charset="0"/>
                        <a:ea typeface="Cambria Math" panose="02040503050406030204" pitchFamily="18" charset="0"/>
                      </a:rPr>
                      <m:t>≥</m:t>
                    </m:r>
                    <m:sSub>
                      <m:sSubPr>
                        <m:ctrlPr>
                          <a:rPr lang="en-US" altLang="zh-CN" sz="2000" i="1">
                            <a:latin typeface="Cambria Math" panose="02040503050406030204" pitchFamily="18" charset="0"/>
                          </a:rPr>
                        </m:ctrlPr>
                      </m:sSubPr>
                      <m:e>
                        <m:r>
                          <m:rPr>
                            <m:brk m:alnAt="7"/>
                          </m:rPr>
                          <a:rPr lang="zh-CN" altLang="en-US" sz="2000" i="1">
                            <a:latin typeface="Cambria Math" panose="02040503050406030204" pitchFamily="18" charset="0"/>
                          </a:rPr>
                          <m:t>𝜆</m:t>
                        </m:r>
                      </m:e>
                      <m:sub>
                        <m:r>
                          <a:rPr lang="en-US" altLang="zh-CN" sz="2000" i="1">
                            <a:latin typeface="Cambria Math" panose="02040503050406030204" pitchFamily="18" charset="0"/>
                          </a:rPr>
                          <m:t>2</m:t>
                        </m:r>
                      </m:sub>
                    </m:sSub>
                    <m:r>
                      <a:rPr lang="en-US" altLang="zh-CN" sz="2000" i="1">
                        <a:latin typeface="Cambria Math" panose="02040503050406030204" pitchFamily="18" charset="0"/>
                        <a:ea typeface="Cambria Math" panose="02040503050406030204" pitchFamily="18" charset="0"/>
                      </a:rPr>
                      <m:t>≥⋯≥</m:t>
                    </m:r>
                    <m:sSub>
                      <m:sSubPr>
                        <m:ctrlPr>
                          <a:rPr lang="en-US" altLang="zh-CN" sz="2000" i="1">
                            <a:latin typeface="Cambria Math" panose="02040503050406030204" pitchFamily="18" charset="0"/>
                          </a:rPr>
                        </m:ctrlPr>
                      </m:sSubPr>
                      <m:e>
                        <m:r>
                          <m:rPr>
                            <m:brk m:alnAt="7"/>
                          </m:rPr>
                          <a:rPr lang="zh-CN" altLang="en-US" sz="2000" i="1">
                            <a:latin typeface="Cambria Math" panose="02040503050406030204" pitchFamily="18" charset="0"/>
                          </a:rPr>
                          <m:t>𝜆</m:t>
                        </m:r>
                      </m:e>
                      <m:sub>
                        <m:r>
                          <a:rPr lang="en-US" altLang="zh-CN" sz="2000" i="1">
                            <a:latin typeface="Cambria Math" panose="02040503050406030204" pitchFamily="18" charset="0"/>
                          </a:rPr>
                          <m:t>𝑛</m:t>
                        </m:r>
                      </m:sub>
                    </m:sSub>
                  </m:oMath>
                </a14:m>
                <a:endParaRPr lang="zh-CN" altLang="en-US" sz="2000" dirty="0"/>
              </a:p>
            </p:txBody>
          </p:sp>
        </mc:Choice>
        <mc:Fallback xmlns="">
          <p:sp>
            <p:nvSpPr>
              <p:cNvPr id="5" name="文本框 4"/>
              <p:cNvSpPr txBox="1">
                <a:spLocks noRot="1" noChangeAspect="1" noMove="1" noResize="1" noEditPoints="1" noAdjustHandles="1" noChangeArrowheads="1" noChangeShapeType="1" noTextEdit="1"/>
              </p:cNvSpPr>
              <p:nvPr/>
            </p:nvSpPr>
            <p:spPr>
              <a:xfrm>
                <a:off x="611560" y="1737302"/>
                <a:ext cx="8004175" cy="5119991"/>
              </a:xfrm>
              <a:prstGeom prst="rect">
                <a:avLst/>
              </a:prstGeom>
              <a:blipFill>
                <a:blip r:embed="rId5"/>
                <a:stretch>
                  <a:fillRect l="-762" t="-952" b="-952"/>
                </a:stretch>
              </a:blipFill>
            </p:spPr>
            <p:txBody>
              <a:bodyPr/>
              <a:lstStyle/>
              <a:p>
                <a:r>
                  <a:rPr lang="zh-CN" altLang="en-US">
                    <a:noFill/>
                  </a:rPr>
                  <a:t> </a:t>
                </a:r>
              </a:p>
            </p:txBody>
          </p:sp>
        </mc:Fallback>
      </mc:AlternateContent>
      <p:graphicFrame>
        <p:nvGraphicFramePr>
          <p:cNvPr id="6" name="对象 5">
            <a:hlinkClick r:id="" action="ppaction://ole?verb=0"/>
          </p:cNvPr>
          <p:cNvGraphicFramePr>
            <a:graphicFrameLocks/>
          </p:cNvGraphicFramePr>
          <p:nvPr>
            <p:extLst>
              <p:ext uri="{D42A27DB-BD31-4B8C-83A1-F6EECF244321}">
                <p14:modId xmlns:p14="http://schemas.microsoft.com/office/powerpoint/2010/main" val="4127944750"/>
              </p:ext>
            </p:extLst>
          </p:nvPr>
        </p:nvGraphicFramePr>
        <p:xfrm>
          <a:off x="1536569" y="1774058"/>
          <a:ext cx="306070" cy="368300"/>
        </p:xfrm>
        <a:graphic>
          <a:graphicData uri="http://schemas.openxmlformats.org/presentationml/2006/ole">
            <mc:AlternateContent xmlns:mc="http://schemas.openxmlformats.org/markup-compatibility/2006">
              <mc:Choice xmlns:v="urn:schemas-microsoft-com:vml" Requires="v">
                <p:oleObj spid="_x0000_s64968" r:id="rId6" imgW="190440" imgH="228600" progId="">
                  <p:embed/>
                </p:oleObj>
              </mc:Choice>
              <mc:Fallback>
                <p:oleObj r:id="rId6" imgW="190440" imgH="228600" progId="">
                  <p:embed/>
                  <p:pic>
                    <p:nvPicPr>
                      <p:cNvPr id="0" name="Picture 6" descr="image9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6569" y="1774058"/>
                        <a:ext cx="30607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11.4  </a:t>
            </a:r>
            <a:r>
              <a:rPr lang="zh-CN" altLang="en-US" dirty="0"/>
              <a:t>主成分描绘</a:t>
            </a:r>
            <a:r>
              <a:rPr lang="en-US" altLang="zh-CN" dirty="0"/>
              <a:t> </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a:spcAft>
                    <a:spcPts val="600"/>
                  </a:spcAft>
                </a:pPr>
                <a:r>
                  <a:rPr lang="zh-CN" altLang="en-US" sz="2000" dirty="0"/>
                  <a:t>任何向量</a:t>
                </a:r>
                <a14:m>
                  <m:oMath xmlns:m="http://schemas.openxmlformats.org/officeDocument/2006/math">
                    <m:r>
                      <a:rPr lang="en-US" altLang="zh-CN" sz="2000" b="0" i="1" dirty="0" smtClean="0">
                        <a:latin typeface="Cambria Math" panose="02040503050406030204" pitchFamily="18" charset="0"/>
                      </a:rPr>
                      <m:t>𝑥</m:t>
                    </m:r>
                  </m:oMath>
                </a14:m>
                <a:r>
                  <a:rPr lang="en-US" altLang="zh-CN" sz="2000" dirty="0"/>
                  <a:t> </a:t>
                </a:r>
                <a:r>
                  <a:rPr lang="zh-CN" altLang="en-US" sz="2000" dirty="0"/>
                  <a:t>都能通过下式由其对应的</a:t>
                </a:r>
                <a14:m>
                  <m:oMath xmlns:m="http://schemas.openxmlformats.org/officeDocument/2006/math">
                    <m:r>
                      <a:rPr lang="en-US" altLang="zh-CN" sz="2000" b="0" i="1" smtClean="0">
                        <a:latin typeface="Cambria Math" panose="02040503050406030204" pitchFamily="18" charset="0"/>
                      </a:rPr>
                      <m:t>𝑦</m:t>
                    </m:r>
                    <m:r>
                      <a:rPr lang="en-US" altLang="zh-CN" sz="2000" b="0" i="1" smtClean="0">
                        <a:latin typeface="Cambria Math" panose="02040503050406030204" pitchFamily="18" charset="0"/>
                      </a:rPr>
                      <m:t> </m:t>
                    </m:r>
                    <m:r>
                      <a:rPr lang="zh-CN" altLang="en-US" sz="2000" i="1">
                        <a:latin typeface="Cambria Math" panose="02040503050406030204" pitchFamily="18" charset="0"/>
                      </a:rPr>
                      <m:t>来</m:t>
                    </m:r>
                  </m:oMath>
                </a14:m>
                <a:r>
                  <a:rPr lang="zh-CN" altLang="en-US" sz="2000" dirty="0"/>
                  <a:t>恢复 </a:t>
                </a:r>
                <a:r>
                  <a:rPr lang="en-US" altLang="zh-CN" sz="2000" dirty="0"/>
                  <a:t>(</a:t>
                </a:r>
                <a14:m>
                  <m:oMath xmlns:m="http://schemas.openxmlformats.org/officeDocument/2006/math">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𝐴</m:t>
                        </m:r>
                      </m:e>
                      <m:sup>
                        <m:r>
                          <a:rPr lang="en-US" altLang="zh-CN" sz="2000" b="0" i="1" smtClean="0">
                            <a:latin typeface="Cambria Math" panose="02040503050406030204" pitchFamily="18" charset="0"/>
                          </a:rPr>
                          <m:t>−1</m:t>
                        </m:r>
                      </m:sup>
                    </m:sSup>
                    <m:r>
                      <a:rPr lang="en-US" altLang="zh-CN" sz="2000" b="0" i="1" smtClean="0">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𝐴</m:t>
                        </m:r>
                      </m:e>
                      <m:sup>
                        <m:r>
                          <a:rPr lang="en-US" altLang="zh-CN" sz="2000" i="1">
                            <a:latin typeface="Cambria Math" panose="02040503050406030204" pitchFamily="18" charset="0"/>
                          </a:rPr>
                          <m:t>𝑇</m:t>
                        </m:r>
                      </m:sup>
                    </m:sSup>
                  </m:oMath>
                </a14:m>
                <a:r>
                  <a:rPr lang="en-US" altLang="zh-CN" sz="2000" dirty="0"/>
                  <a:t>)</a:t>
                </a:r>
                <a:r>
                  <a:rPr lang="zh-CN" altLang="en-US" sz="2000" dirty="0"/>
                  <a:t>：</a:t>
                </a:r>
                <a:endParaRPr lang="en-US" altLang="zh-CN" sz="2000" dirty="0"/>
              </a:p>
              <a:p>
                <a:pPr marL="0" indent="0">
                  <a:spcAft>
                    <a:spcPts val="600"/>
                  </a:spcAft>
                  <a:buNone/>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rPr>
                        <m:t>𝑥</m:t>
                      </m:r>
                      <m:r>
                        <a:rPr lang="en-US" altLang="zh-CN" sz="2000" i="1">
                          <a:latin typeface="Cambria Math" panose="02040503050406030204" pitchFamily="18" charset="0"/>
                        </a:rPr>
                        <m:t>=</m:t>
                      </m:r>
                      <m:sSup>
                        <m:sSupPr>
                          <m:ctrlPr>
                            <a:rPr lang="en-US" altLang="zh-CN" sz="2000" i="1" smtClean="0">
                              <a:latin typeface="Cambria Math" panose="02040503050406030204" pitchFamily="18" charset="0"/>
                            </a:rPr>
                          </m:ctrlPr>
                        </m:sSupPr>
                        <m:e>
                          <m:r>
                            <a:rPr lang="en-US" altLang="zh-CN" sz="2000" i="1">
                              <a:latin typeface="Cambria Math" panose="02040503050406030204" pitchFamily="18" charset="0"/>
                            </a:rPr>
                            <m:t>𝐴</m:t>
                          </m:r>
                        </m:e>
                        <m:sup>
                          <m:r>
                            <a:rPr lang="en-US" altLang="zh-CN" sz="2000" i="1">
                              <a:latin typeface="Cambria Math" panose="02040503050406030204" pitchFamily="18" charset="0"/>
                            </a:rPr>
                            <m:t>𝑇</m:t>
                          </m:r>
                        </m:sup>
                      </m:sSup>
                      <m:r>
                        <a:rPr lang="en-US" altLang="zh-CN" sz="2000" b="0" i="1" smtClean="0">
                          <a:latin typeface="Cambria Math" panose="02040503050406030204" pitchFamily="18" charset="0"/>
                        </a:rPr>
                        <m:t>𝑦</m:t>
                      </m:r>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𝑚</m:t>
                          </m:r>
                        </m:e>
                        <m:sub>
                          <m:r>
                            <a:rPr lang="en-US" altLang="zh-CN" sz="2000" i="1">
                              <a:latin typeface="Cambria Math" panose="02040503050406030204" pitchFamily="18" charset="0"/>
                            </a:rPr>
                            <m:t>𝑥</m:t>
                          </m:r>
                        </m:sub>
                      </m:sSub>
                    </m:oMath>
                  </m:oMathPara>
                </a14:m>
                <a:endParaRPr lang="en-US" altLang="zh-CN" sz="2000" dirty="0"/>
              </a:p>
              <a:p>
                <a:pPr>
                  <a:spcAft>
                    <a:spcPts val="600"/>
                  </a:spcAft>
                </a:pPr>
                <a:r>
                  <a:rPr lang="zh-CN" altLang="en-US" sz="2000" dirty="0">
                    <a:solidFill>
                      <a:srgbClr val="0070C0"/>
                    </a:solidFill>
                  </a:rPr>
                  <a:t>假设</a:t>
                </a:r>
                <a:r>
                  <a:rPr lang="zh-CN" altLang="en-US" sz="2000" dirty="0"/>
                  <a:t>由最大的</a:t>
                </a:r>
                <a14:m>
                  <m:oMath xmlns:m="http://schemas.openxmlformats.org/officeDocument/2006/math">
                    <m:r>
                      <a:rPr lang="en-US" altLang="zh-CN" sz="2000" b="0" i="1" smtClean="0">
                        <a:latin typeface="Cambria Math" panose="02040503050406030204" pitchFamily="18" charset="0"/>
                      </a:rPr>
                      <m:t>𝑘</m:t>
                    </m:r>
                  </m:oMath>
                </a14:m>
                <a:r>
                  <a:rPr lang="en-US" altLang="zh-CN" sz="2000" dirty="0"/>
                  <a:t> </a:t>
                </a:r>
                <a:r>
                  <a:rPr lang="zh-CN" altLang="en-US" sz="2000" dirty="0"/>
                  <a:t>个特征值对应的特征向量来形成矩阵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𝐴</m:t>
                        </m:r>
                      </m:e>
                      <m:sub>
                        <m:r>
                          <a:rPr lang="en-US" altLang="zh-CN" sz="2000" b="0" i="1" smtClean="0">
                            <a:latin typeface="Cambria Math" panose="02040503050406030204" pitchFamily="18" charset="0"/>
                          </a:rPr>
                          <m:t>𝑘</m:t>
                        </m:r>
                      </m:sub>
                    </m:sSub>
                    <m:r>
                      <a:rPr lang="zh-CN" altLang="en-US" sz="2000" i="1">
                        <a:latin typeface="Cambria Math" panose="02040503050406030204" pitchFamily="18" charset="0"/>
                      </a:rPr>
                      <m:t>，</m:t>
                    </m:r>
                  </m:oMath>
                </a14:m>
                <a:r>
                  <a:rPr lang="zh-CN" altLang="en-US" sz="2000" dirty="0"/>
                  <a:t>其矩阵大小为 </a:t>
                </a:r>
                <a14:m>
                  <m:oMath xmlns:m="http://schemas.openxmlformats.org/officeDocument/2006/math">
                    <m:r>
                      <a:rPr lang="en-US" altLang="zh-CN" sz="2000" i="1">
                        <a:latin typeface="Cambria Math" panose="02040503050406030204" pitchFamily="18" charset="0"/>
                      </a:rPr>
                      <m:t>𝑘</m:t>
                    </m:r>
                    <m:r>
                      <a:rPr lang="en-US" altLang="zh-CN" sz="200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𝑛</m:t>
                    </m:r>
                    <m:r>
                      <a:rPr lang="zh-CN" altLang="en-US" sz="2000" i="1">
                        <a:latin typeface="Cambria Math" panose="02040503050406030204" pitchFamily="18" charset="0"/>
                        <a:ea typeface="Cambria Math" panose="02040503050406030204" pitchFamily="18" charset="0"/>
                      </a:rPr>
                      <m:t>，</m:t>
                    </m:r>
                  </m:oMath>
                </a14:m>
                <a:r>
                  <a:rPr lang="zh-CN" altLang="en-US" sz="2000" dirty="0"/>
                  <a:t>对应得到的向量</a:t>
                </a:r>
                <a14:m>
                  <m:oMath xmlns:m="http://schemas.openxmlformats.org/officeDocument/2006/math">
                    <m:r>
                      <a:rPr lang="en-US" altLang="zh-CN" sz="2000" b="0" i="1" smtClean="0">
                        <a:latin typeface="Cambria Math" panose="02040503050406030204" pitchFamily="18" charset="0"/>
                      </a:rPr>
                      <m:t>𝑦</m:t>
                    </m:r>
                  </m:oMath>
                </a14:m>
                <a:r>
                  <a:rPr lang="en-US" altLang="zh-CN" sz="2000" dirty="0"/>
                  <a:t> </a:t>
                </a:r>
                <a:r>
                  <a:rPr lang="zh-CN" altLang="en-US" sz="2000" dirty="0"/>
                  <a:t>为 </a:t>
                </a:r>
                <a14:m>
                  <m:oMath xmlns:m="http://schemas.openxmlformats.org/officeDocument/2006/math">
                    <m:r>
                      <a:rPr lang="en-US" altLang="zh-CN" sz="2000" i="1">
                        <a:latin typeface="Cambria Math" panose="02040503050406030204" pitchFamily="18" charset="0"/>
                      </a:rPr>
                      <m:t>𝑘</m:t>
                    </m:r>
                  </m:oMath>
                </a14:m>
                <a:r>
                  <a:rPr lang="zh-CN" altLang="en-US" sz="2000" dirty="0"/>
                  <a:t>维，从而实现</a:t>
                </a:r>
                <a:r>
                  <a:rPr lang="zh-CN" altLang="en-US" sz="2000" dirty="0">
                    <a:solidFill>
                      <a:srgbClr val="FF0000"/>
                    </a:solidFill>
                  </a:rPr>
                  <a:t>数据降维</a:t>
                </a:r>
                <a:endParaRPr lang="en-US" altLang="zh-CN" sz="2000" dirty="0">
                  <a:solidFill>
                    <a:srgbClr val="FF0000"/>
                  </a:solidFill>
                </a:endParaRPr>
              </a:p>
              <a:p>
                <a:pPr>
                  <a:spcAft>
                    <a:spcPts val="600"/>
                  </a:spcAft>
                </a:pPr>
                <a:r>
                  <a:rPr lang="zh-CN" altLang="en-US" sz="2000" dirty="0"/>
                  <a:t>使用</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𝐴</m:t>
                        </m:r>
                      </m:e>
                      <m:sub>
                        <m:r>
                          <a:rPr lang="en-US" altLang="zh-CN" sz="2000" i="1">
                            <a:latin typeface="Cambria Math" panose="02040503050406030204" pitchFamily="18" charset="0"/>
                          </a:rPr>
                          <m:t>𝑘</m:t>
                        </m:r>
                      </m:sub>
                    </m:sSub>
                  </m:oMath>
                </a14:m>
                <a:r>
                  <a:rPr lang="en-US" altLang="zh-CN" sz="2000" dirty="0"/>
                  <a:t> </a:t>
                </a:r>
                <a:r>
                  <a:rPr lang="zh-CN" altLang="en-US" sz="2000" dirty="0"/>
                  <a:t>重建向量</a:t>
                </a:r>
                <a14:m>
                  <m:oMath xmlns:m="http://schemas.openxmlformats.org/officeDocument/2006/math">
                    <m:r>
                      <a:rPr lang="en-US" altLang="zh-CN" sz="2000" i="1">
                        <a:latin typeface="Cambria Math" panose="02040503050406030204" pitchFamily="18" charset="0"/>
                      </a:rPr>
                      <m:t>𝑥</m:t>
                    </m:r>
                    <m:r>
                      <a:rPr lang="zh-CN" altLang="en-US" sz="2000" i="1" smtClean="0">
                        <a:latin typeface="Cambria Math" panose="02040503050406030204" pitchFamily="18" charset="0"/>
                      </a:rPr>
                      <m:t>，</m:t>
                    </m:r>
                  </m:oMath>
                </a14:m>
                <a:r>
                  <a:rPr lang="zh-CN" altLang="en-US" sz="2000" dirty="0"/>
                  <a:t>得到：</a:t>
                </a:r>
                <a:endParaRPr lang="en-US" altLang="zh-CN" sz="2000" dirty="0"/>
              </a:p>
              <a:p>
                <a:pPr marL="0" indent="0">
                  <a:spcAft>
                    <a:spcPts val="600"/>
                  </a:spcAft>
                  <a:buNone/>
                </a:pPr>
                <a14:m>
                  <m:oMathPara xmlns:m="http://schemas.openxmlformats.org/officeDocument/2006/math">
                    <m:oMathParaPr>
                      <m:jc m:val="centerGroup"/>
                    </m:oMathParaPr>
                    <m:oMath xmlns:m="http://schemas.openxmlformats.org/officeDocument/2006/math">
                      <m:acc>
                        <m:accPr>
                          <m:chr m:val="̂"/>
                          <m:ctrlPr>
                            <a:rPr lang="en-US" altLang="zh-CN" sz="2000" i="1" smtClean="0">
                              <a:latin typeface="Cambria Math" panose="02040503050406030204" pitchFamily="18" charset="0"/>
                            </a:rPr>
                          </m:ctrlPr>
                        </m:accPr>
                        <m:e>
                          <m:r>
                            <a:rPr lang="en-US" altLang="zh-CN" sz="2000" b="0" i="1" smtClean="0">
                              <a:latin typeface="Cambria Math" panose="02040503050406030204" pitchFamily="18" charset="0"/>
                            </a:rPr>
                            <m:t>𝑥</m:t>
                          </m:r>
                        </m:e>
                      </m:acc>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𝐴</m:t>
                              </m:r>
                            </m:e>
                            <m:sub>
                              <m:r>
                                <a:rPr lang="en-US" altLang="zh-CN" sz="2000" i="1">
                                  <a:latin typeface="Cambria Math" panose="02040503050406030204" pitchFamily="18" charset="0"/>
                                </a:rPr>
                                <m:t>𝑘</m:t>
                              </m:r>
                            </m:sub>
                          </m:sSub>
                        </m:e>
                        <m:sup>
                          <m:r>
                            <a:rPr lang="en-US" altLang="zh-CN" sz="2000" i="1">
                              <a:latin typeface="Cambria Math" panose="02040503050406030204" pitchFamily="18" charset="0"/>
                            </a:rPr>
                            <m:t>𝑇</m:t>
                          </m:r>
                        </m:sup>
                      </m:sSup>
                      <m:r>
                        <a:rPr lang="en-US" altLang="zh-CN" sz="2000" i="1">
                          <a:latin typeface="Cambria Math" panose="02040503050406030204" pitchFamily="18" charset="0"/>
                        </a:rPr>
                        <m:t>𝑦</m:t>
                      </m:r>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𝑚</m:t>
                          </m:r>
                        </m:e>
                        <m:sub>
                          <m:r>
                            <a:rPr lang="en-US" altLang="zh-CN" sz="2000" i="1">
                              <a:latin typeface="Cambria Math" panose="02040503050406030204" pitchFamily="18" charset="0"/>
                            </a:rPr>
                            <m:t>𝑥</m:t>
                          </m:r>
                        </m:sub>
                      </m:sSub>
                    </m:oMath>
                  </m:oMathPara>
                </a14:m>
                <a:endParaRPr lang="en-US" altLang="zh-CN" sz="2000" dirty="0"/>
              </a:p>
              <a:p>
                <a:pPr>
                  <a:spcAft>
                    <a:spcPts val="600"/>
                  </a:spcAft>
                </a:pPr>
                <a:r>
                  <a:rPr lang="zh-CN" altLang="en-US" sz="2000" dirty="0"/>
                  <a:t>可以证明，</a:t>
                </a:r>
                <a:r>
                  <a:rPr lang="en-US" altLang="zh-CN" sz="2000" dirty="0"/>
                  <a:t> </a:t>
                </a:r>
                <a14:m>
                  <m:oMath xmlns:m="http://schemas.openxmlformats.org/officeDocument/2006/math">
                    <m:r>
                      <a:rPr lang="en-US" altLang="zh-CN" sz="2000" i="1">
                        <a:latin typeface="Cambria Math" panose="02040503050406030204" pitchFamily="18" charset="0"/>
                      </a:rPr>
                      <m:t>𝑥</m:t>
                    </m:r>
                  </m:oMath>
                </a14:m>
                <a:r>
                  <a:rPr lang="zh-CN" altLang="en-US" sz="2000" dirty="0"/>
                  <a:t>和</a:t>
                </a:r>
                <a14:m>
                  <m:oMath xmlns:m="http://schemas.openxmlformats.org/officeDocument/2006/math">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𝑥</m:t>
                        </m:r>
                      </m:e>
                    </m:acc>
                  </m:oMath>
                </a14:m>
                <a:r>
                  <a:rPr lang="en-US" altLang="zh-CN" sz="2000" dirty="0"/>
                  <a:t> </a:t>
                </a:r>
                <a:r>
                  <a:rPr lang="zh-CN" altLang="en-US" sz="2000" dirty="0"/>
                  <a:t>之间的均方误差由下式给出</a:t>
                </a:r>
                <a:r>
                  <a:rPr lang="en-US" altLang="zh-CN" sz="2000" dirty="0"/>
                  <a:t>(</a:t>
                </a:r>
                <a14:m>
                  <m:oMath xmlns:m="http://schemas.openxmlformats.org/officeDocument/2006/math">
                    <m:sSub>
                      <m:sSubPr>
                        <m:ctrlPr>
                          <a:rPr lang="en-US" altLang="zh-CN" sz="2000" i="1">
                            <a:latin typeface="Cambria Math" panose="02040503050406030204" pitchFamily="18" charset="0"/>
                          </a:rPr>
                        </m:ctrlPr>
                      </m:sSubPr>
                      <m:e>
                        <m:r>
                          <m:rPr>
                            <m:brk m:alnAt="7"/>
                          </m:rPr>
                          <a:rPr lang="zh-CN" altLang="en-US" sz="2000" i="1">
                            <a:latin typeface="Cambria Math" panose="02040503050406030204" pitchFamily="18" charset="0"/>
                          </a:rPr>
                          <m:t>𝜆</m:t>
                        </m:r>
                      </m:e>
                      <m:sub>
                        <m:r>
                          <a:rPr lang="en-US" altLang="zh-CN" sz="2000" i="1">
                            <a:latin typeface="Cambria Math" panose="02040503050406030204" pitchFamily="18" charset="0"/>
                          </a:rPr>
                          <m:t>1</m:t>
                        </m:r>
                      </m:sub>
                    </m:sSub>
                    <m:r>
                      <a:rPr lang="en-US" altLang="zh-CN" sz="2000" i="1">
                        <a:latin typeface="Cambria Math" panose="02040503050406030204" pitchFamily="18" charset="0"/>
                        <a:ea typeface="Cambria Math" panose="02040503050406030204" pitchFamily="18" charset="0"/>
                      </a:rPr>
                      <m:t>≥</m:t>
                    </m:r>
                    <m:sSub>
                      <m:sSubPr>
                        <m:ctrlPr>
                          <a:rPr lang="en-US" altLang="zh-CN" sz="2000" i="1">
                            <a:latin typeface="Cambria Math" panose="02040503050406030204" pitchFamily="18" charset="0"/>
                          </a:rPr>
                        </m:ctrlPr>
                      </m:sSubPr>
                      <m:e>
                        <m:r>
                          <m:rPr>
                            <m:brk m:alnAt="7"/>
                          </m:rPr>
                          <a:rPr lang="zh-CN" altLang="en-US" sz="2000" i="1">
                            <a:latin typeface="Cambria Math" panose="02040503050406030204" pitchFamily="18" charset="0"/>
                          </a:rPr>
                          <m:t>𝜆</m:t>
                        </m:r>
                      </m:e>
                      <m:sub>
                        <m:r>
                          <a:rPr lang="en-US" altLang="zh-CN" sz="2000" i="1">
                            <a:latin typeface="Cambria Math" panose="02040503050406030204" pitchFamily="18" charset="0"/>
                          </a:rPr>
                          <m:t>2</m:t>
                        </m:r>
                      </m:sub>
                    </m:sSub>
                    <m:r>
                      <a:rPr lang="en-US" altLang="zh-CN" sz="2000" i="1">
                        <a:latin typeface="Cambria Math" panose="02040503050406030204" pitchFamily="18" charset="0"/>
                        <a:ea typeface="Cambria Math" panose="02040503050406030204" pitchFamily="18" charset="0"/>
                      </a:rPr>
                      <m:t>≥⋯≥</m:t>
                    </m:r>
                    <m:sSub>
                      <m:sSubPr>
                        <m:ctrlPr>
                          <a:rPr lang="en-US" altLang="zh-CN" sz="2000" i="1">
                            <a:latin typeface="Cambria Math" panose="02040503050406030204" pitchFamily="18" charset="0"/>
                          </a:rPr>
                        </m:ctrlPr>
                      </m:sSubPr>
                      <m:e>
                        <m:r>
                          <m:rPr>
                            <m:brk m:alnAt="7"/>
                          </m:rPr>
                          <a:rPr lang="zh-CN" altLang="en-US" sz="2000" i="1">
                            <a:latin typeface="Cambria Math" panose="02040503050406030204" pitchFamily="18" charset="0"/>
                          </a:rPr>
                          <m:t>𝜆</m:t>
                        </m:r>
                      </m:e>
                      <m:sub>
                        <m:r>
                          <a:rPr lang="en-US" altLang="zh-CN" sz="2000" i="1">
                            <a:latin typeface="Cambria Math" panose="02040503050406030204" pitchFamily="18" charset="0"/>
                          </a:rPr>
                          <m:t>𝑛</m:t>
                        </m:r>
                      </m:sub>
                    </m:sSub>
                  </m:oMath>
                </a14:m>
                <a:r>
                  <a:rPr lang="en-US" altLang="zh-CN" sz="2000" dirty="0"/>
                  <a:t>)</a:t>
                </a:r>
                <a:r>
                  <a:rPr lang="zh-CN" altLang="en-US" sz="2000" dirty="0"/>
                  <a:t>：</a:t>
                </a:r>
                <a:endParaRPr lang="en-US" altLang="zh-CN" sz="2000" dirty="0"/>
              </a:p>
              <a:p>
                <a:pPr marL="0" indent="0">
                  <a:spcAft>
                    <a:spcPts val="600"/>
                  </a:spcAft>
                  <a:buNone/>
                </a:pPr>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𝑚𝑠</m:t>
                          </m:r>
                        </m:sub>
                      </m:sSub>
                      <m:r>
                        <a:rPr lang="en-US" altLang="zh-CN" sz="2000" b="0" i="1" smtClean="0">
                          <a:latin typeface="Cambria Math" panose="02040503050406030204" pitchFamily="18" charset="0"/>
                        </a:rPr>
                        <m:t>=</m:t>
                      </m:r>
                      <m:nary>
                        <m:naryPr>
                          <m:chr m:val="∑"/>
                          <m:ctrlPr>
                            <a:rPr lang="en-US" altLang="zh-CN" sz="2000" b="0" i="1" smtClean="0">
                              <a:latin typeface="Cambria Math" panose="02040503050406030204" pitchFamily="18" charset="0"/>
                            </a:rPr>
                          </m:ctrlPr>
                        </m:naryPr>
                        <m:sub>
                          <m:r>
                            <m:rPr>
                              <m:brk m:alnAt="23"/>
                            </m:rP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m:t>
                          </m:r>
                        </m:sub>
                        <m:sup>
                          <m:r>
                            <a:rPr lang="en-US" altLang="zh-CN" sz="2000" b="0" i="1" smtClean="0">
                              <a:latin typeface="Cambria Math" panose="02040503050406030204" pitchFamily="18" charset="0"/>
                            </a:rPr>
                            <m:t>𝑛</m:t>
                          </m:r>
                        </m:sup>
                        <m:e>
                          <m:sSub>
                            <m:sSubPr>
                              <m:ctrlPr>
                                <a:rPr lang="en-US" altLang="zh-CN" sz="2000" i="1">
                                  <a:latin typeface="Cambria Math" panose="02040503050406030204" pitchFamily="18" charset="0"/>
                                </a:rPr>
                              </m:ctrlPr>
                            </m:sSubPr>
                            <m:e>
                              <m:r>
                                <m:rPr>
                                  <m:brk m:alnAt="7"/>
                                </m:rPr>
                                <a:rPr lang="zh-CN" altLang="en-US" sz="2000" i="1">
                                  <a:latin typeface="Cambria Math" panose="02040503050406030204" pitchFamily="18" charset="0"/>
                                </a:rPr>
                                <m:t>𝜆</m:t>
                              </m:r>
                            </m:e>
                            <m:sub>
                              <m:r>
                                <a:rPr lang="en-US" altLang="zh-CN" sz="2000" b="0" i="1" smtClean="0">
                                  <a:latin typeface="Cambria Math" panose="02040503050406030204" pitchFamily="18" charset="0"/>
                                </a:rPr>
                                <m:t>𝑖</m:t>
                              </m:r>
                            </m:sub>
                          </m:sSub>
                        </m:e>
                      </m:nary>
                      <m:r>
                        <a:rPr lang="en-US" altLang="zh-CN" sz="2000" b="0" i="1" smtClean="0">
                          <a:latin typeface="Cambria Math" panose="02040503050406030204" pitchFamily="18" charset="0"/>
                        </a:rPr>
                        <m:t>−</m:t>
                      </m:r>
                      <m:nary>
                        <m:naryPr>
                          <m:chr m:val="∑"/>
                          <m:ctrlPr>
                            <a:rPr lang="en-US" altLang="zh-CN" sz="2000" i="1">
                              <a:latin typeface="Cambria Math" panose="02040503050406030204" pitchFamily="18" charset="0"/>
                            </a:rPr>
                          </m:ctrlPr>
                        </m:naryPr>
                        <m:sub>
                          <m:r>
                            <m:rPr>
                              <m:brk m:alnAt="23"/>
                            </m:rPr>
                            <a:rPr lang="en-US" altLang="zh-CN" sz="2000" i="1">
                              <a:latin typeface="Cambria Math" panose="02040503050406030204" pitchFamily="18" charset="0"/>
                            </a:rPr>
                            <m:t>𝑖</m:t>
                          </m:r>
                          <m:r>
                            <a:rPr lang="en-US" altLang="zh-CN" sz="2000" i="1">
                              <a:latin typeface="Cambria Math" panose="02040503050406030204" pitchFamily="18" charset="0"/>
                            </a:rPr>
                            <m:t>=1</m:t>
                          </m:r>
                        </m:sub>
                        <m:sup>
                          <m:r>
                            <a:rPr lang="en-US" altLang="zh-CN" sz="2000" b="0" i="1" smtClean="0">
                              <a:latin typeface="Cambria Math" panose="02040503050406030204" pitchFamily="18" charset="0"/>
                            </a:rPr>
                            <m:t>𝑘</m:t>
                          </m:r>
                        </m:sup>
                        <m:e>
                          <m:sSub>
                            <m:sSubPr>
                              <m:ctrlPr>
                                <a:rPr lang="en-US" altLang="zh-CN" sz="2000" i="1">
                                  <a:latin typeface="Cambria Math" panose="02040503050406030204" pitchFamily="18" charset="0"/>
                                </a:rPr>
                              </m:ctrlPr>
                            </m:sSubPr>
                            <m:e>
                              <m:r>
                                <m:rPr>
                                  <m:brk m:alnAt="7"/>
                                </m:rPr>
                                <a:rPr lang="zh-CN" altLang="en-US" sz="2000" i="1">
                                  <a:latin typeface="Cambria Math" panose="02040503050406030204" pitchFamily="18" charset="0"/>
                                </a:rPr>
                                <m:t>𝜆</m:t>
                              </m:r>
                            </m:e>
                            <m:sub>
                              <m:r>
                                <a:rPr lang="en-US" altLang="zh-CN" sz="2000" i="1">
                                  <a:latin typeface="Cambria Math" panose="02040503050406030204" pitchFamily="18" charset="0"/>
                                </a:rPr>
                                <m:t>𝑖</m:t>
                              </m:r>
                            </m:sub>
                          </m:sSub>
                        </m:e>
                      </m:nary>
                      <m:r>
                        <a:rPr lang="en-US" altLang="zh-CN" sz="2000" b="0" i="1" smtClean="0">
                          <a:latin typeface="Cambria Math" panose="02040503050406030204" pitchFamily="18" charset="0"/>
                        </a:rPr>
                        <m:t>=</m:t>
                      </m:r>
                      <m:nary>
                        <m:naryPr>
                          <m:chr m:val="∑"/>
                          <m:ctrlPr>
                            <a:rPr lang="en-US" altLang="zh-CN" sz="2000" i="1">
                              <a:latin typeface="Cambria Math" panose="02040503050406030204" pitchFamily="18" charset="0"/>
                            </a:rPr>
                          </m:ctrlPr>
                        </m:naryPr>
                        <m:sub>
                          <m:r>
                            <m:rPr>
                              <m:brk m:alnAt="23"/>
                            </m:rPr>
                            <a:rPr lang="en-US" altLang="zh-CN" sz="2000" i="1">
                              <a:latin typeface="Cambria Math" panose="02040503050406030204" pitchFamily="18" charset="0"/>
                            </a:rPr>
                            <m:t>𝑖</m:t>
                          </m:r>
                          <m:r>
                            <a:rPr lang="en-US" altLang="zh-CN" sz="2000" i="1">
                              <a:latin typeface="Cambria Math" panose="02040503050406030204" pitchFamily="18" charset="0"/>
                            </a:rPr>
                            <m:t>=</m:t>
                          </m:r>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+1</m:t>
                          </m:r>
                        </m:sub>
                        <m:sup>
                          <m:r>
                            <a:rPr lang="en-US" altLang="zh-CN" sz="2000" b="0" i="1" smtClean="0">
                              <a:latin typeface="Cambria Math" panose="02040503050406030204" pitchFamily="18" charset="0"/>
                            </a:rPr>
                            <m:t>𝑛</m:t>
                          </m:r>
                        </m:sup>
                        <m:e>
                          <m:sSub>
                            <m:sSubPr>
                              <m:ctrlPr>
                                <a:rPr lang="en-US" altLang="zh-CN" sz="2000" i="1">
                                  <a:latin typeface="Cambria Math" panose="02040503050406030204" pitchFamily="18" charset="0"/>
                                </a:rPr>
                              </m:ctrlPr>
                            </m:sSubPr>
                            <m:e>
                              <m:r>
                                <m:rPr>
                                  <m:brk m:alnAt="7"/>
                                </m:rPr>
                                <a:rPr lang="zh-CN" altLang="en-US" sz="2000" i="1">
                                  <a:latin typeface="Cambria Math" panose="02040503050406030204" pitchFamily="18" charset="0"/>
                                </a:rPr>
                                <m:t>𝜆</m:t>
                              </m:r>
                            </m:e>
                            <m:sub>
                              <m:r>
                                <a:rPr lang="en-US" altLang="zh-CN" sz="2000" i="1">
                                  <a:latin typeface="Cambria Math" panose="02040503050406030204" pitchFamily="18" charset="0"/>
                                </a:rPr>
                                <m:t>𝑖</m:t>
                              </m:r>
                            </m:sub>
                          </m:sSub>
                        </m:e>
                      </m:nary>
                    </m:oMath>
                  </m:oMathPara>
                </a14:m>
                <a:endParaRPr lang="en-US" altLang="zh-CN" sz="2000" dirty="0"/>
              </a:p>
              <a:p>
                <a:pPr>
                  <a:spcAft>
                    <a:spcPts val="600"/>
                  </a:spcAft>
                </a:pPr>
                <a:r>
                  <a:rPr lang="zh-CN" altLang="en-US" sz="2000" dirty="0"/>
                  <a:t>将向量</a:t>
                </a:r>
                <a14:m>
                  <m:oMath xmlns:m="http://schemas.openxmlformats.org/officeDocument/2006/math">
                    <m:r>
                      <a:rPr lang="en-US" altLang="zh-CN" sz="2000" i="1">
                        <a:latin typeface="Cambria Math" panose="02040503050406030204" pitchFamily="18" charset="0"/>
                      </a:rPr>
                      <m:t>𝑥</m:t>
                    </m:r>
                  </m:oMath>
                </a14:m>
                <a:r>
                  <a:rPr lang="zh-CN" altLang="en-US" sz="2000" dirty="0"/>
                  <a:t>和其</a:t>
                </a:r>
                <a14:m>
                  <m:oMath xmlns:m="http://schemas.openxmlformats.org/officeDocument/2006/math">
                    <m:r>
                      <a:rPr lang="zh-CN" altLang="en-US" sz="2000" i="1" dirty="0">
                        <a:latin typeface="Cambria Math" panose="02040503050406030204" pitchFamily="18" charset="0"/>
                      </a:rPr>
                      <m:t>近似</m:t>
                    </m:r>
                    <m:r>
                      <a:rPr lang="zh-CN" altLang="en-US" sz="2000" i="1" dirty="0" smtClean="0">
                        <a:latin typeface="Cambria Math" panose="02040503050406030204" pitchFamily="18" charset="0"/>
                      </a:rPr>
                      <m:t>值</m:t>
                    </m:r>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𝑥</m:t>
                        </m:r>
                      </m:e>
                    </m:acc>
                  </m:oMath>
                </a14:m>
                <a:r>
                  <a:rPr lang="en-US" altLang="zh-CN" sz="2000" dirty="0"/>
                  <a:t> </a:t>
                </a:r>
                <a:r>
                  <a:rPr lang="zh-CN" altLang="en-US" sz="2000" dirty="0"/>
                  <a:t>之间的均方误差降至最小，从这个意义上，上述变换（霍特林变换，又称主成分变换）是最优的</a:t>
                </a:r>
                <a:endParaRPr lang="en-US" altLang="zh-CN" sz="2000" dirty="0"/>
              </a:p>
              <a:p>
                <a:pPr marL="0" indent="0">
                  <a:spcAft>
                    <a:spcPts val="600"/>
                  </a:spcAft>
                  <a:buNone/>
                </a:pPr>
                <a:r>
                  <a:rPr lang="zh-CN" altLang="en-US" sz="2000"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686" t="-859" r="-388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2802171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11.1.2  </a:t>
            </a:r>
            <a:r>
              <a:rPr lang="zh-CN" altLang="en-US"/>
              <a:t>链码</a:t>
            </a:r>
            <a:endParaRPr lang="zh-CN" altLang="en-US" dirty="0"/>
          </a:p>
        </p:txBody>
      </p:sp>
      <p:sp>
        <p:nvSpPr>
          <p:cNvPr id="5" name="内容占位符 4"/>
          <p:cNvSpPr>
            <a:spLocks noGrp="1"/>
          </p:cNvSpPr>
          <p:nvPr>
            <p:ph idx="1"/>
          </p:nvPr>
        </p:nvSpPr>
        <p:spPr/>
        <p:txBody>
          <a:bodyPr/>
          <a:lstStyle/>
          <a:p>
            <a:r>
              <a:rPr lang="zh-CN" altLang="en-US" dirty="0"/>
              <a:t>链码用于表示由</a:t>
            </a:r>
            <a:r>
              <a:rPr lang="zh-CN" altLang="en-US" dirty="0">
                <a:solidFill>
                  <a:srgbClr val="FF0000"/>
                </a:solidFill>
              </a:rPr>
              <a:t>顺次链接</a:t>
            </a:r>
            <a:r>
              <a:rPr lang="zh-CN" altLang="en-US" dirty="0"/>
              <a:t>的具有</a:t>
            </a:r>
            <a:r>
              <a:rPr lang="zh-CN" altLang="en-US" dirty="0">
                <a:solidFill>
                  <a:srgbClr val="FF0000"/>
                </a:solidFill>
              </a:rPr>
              <a:t>指定长度和方向</a:t>
            </a:r>
            <a:r>
              <a:rPr lang="zh-CN" altLang="en-US" dirty="0"/>
              <a:t>的直线段组成的边界</a:t>
            </a:r>
            <a:endParaRPr lang="en-US" altLang="zh-CN" dirty="0"/>
          </a:p>
          <a:p>
            <a:r>
              <a:rPr lang="zh-CN" altLang="en-US" dirty="0"/>
              <a:t>通常，这种表示基于这些线段的</a:t>
            </a:r>
            <a:r>
              <a:rPr lang="en-US" altLang="zh-CN" dirty="0"/>
              <a:t>4</a:t>
            </a:r>
            <a:r>
              <a:rPr lang="zh-CN" altLang="en-US" dirty="0"/>
              <a:t>连接或</a:t>
            </a:r>
            <a:r>
              <a:rPr lang="en-US" altLang="zh-CN" dirty="0"/>
              <a:t>8</a:t>
            </a:r>
            <a:r>
              <a:rPr lang="zh-CN" altLang="en-US" dirty="0"/>
              <a:t>连接</a:t>
            </a:r>
            <a:endParaRPr lang="en-US" altLang="zh-CN" dirty="0"/>
          </a:p>
          <a:p>
            <a:r>
              <a:rPr lang="zh-CN" altLang="en-US" dirty="0"/>
              <a:t>每个线段的方向使用一种数字编号方案编码</a:t>
            </a:r>
            <a:endParaRPr lang="en-US" altLang="zh-CN" dirty="0"/>
          </a:p>
          <a:p>
            <a:pPr lvl="1"/>
            <a:r>
              <a:rPr lang="zh-CN" altLang="en-US" dirty="0"/>
              <a:t>佛雷曼链码</a:t>
            </a:r>
          </a:p>
        </p:txBody>
      </p:sp>
      <p:pic>
        <p:nvPicPr>
          <p:cNvPr id="310274" name="图片 310273"/>
          <p:cNvPicPr>
            <a:picLocks noChangeAspect="1"/>
          </p:cNvPicPr>
          <p:nvPr/>
        </p:nvPicPr>
        <p:blipFill>
          <a:blip r:embed="rId3" cstate="print"/>
          <a:stretch>
            <a:fillRect/>
          </a:stretch>
        </p:blipFill>
        <p:spPr>
          <a:xfrm>
            <a:off x="1226094" y="3645024"/>
            <a:ext cx="5487799" cy="2481937"/>
          </a:xfrm>
          <a:prstGeom prst="rect">
            <a:avLst/>
          </a:prstGeom>
          <a:noFill/>
          <a:ln w="9525">
            <a:noFill/>
          </a:ln>
        </p:spPr>
      </p:pic>
      <p:pic>
        <p:nvPicPr>
          <p:cNvPr id="310275" name="图片 310274"/>
          <p:cNvPicPr>
            <a:picLocks noChangeAspect="1"/>
          </p:cNvPicPr>
          <p:nvPr/>
        </p:nvPicPr>
        <p:blipFill>
          <a:blip r:embed="rId4" cstate="print"/>
          <a:stretch>
            <a:fillRect/>
          </a:stretch>
        </p:blipFill>
        <p:spPr>
          <a:xfrm>
            <a:off x="7153827" y="3677191"/>
            <a:ext cx="1441726" cy="1761857"/>
          </a:xfrm>
          <a:prstGeom prst="rect">
            <a:avLst/>
          </a:prstGeom>
          <a:noFill/>
          <a:ln w="9525">
            <a:noFill/>
          </a:ln>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11.4  </a:t>
            </a:r>
            <a:r>
              <a:rPr lang="zh-CN" altLang="en-US" dirty="0"/>
              <a:t>主成分描绘</a:t>
            </a:r>
            <a:r>
              <a:rPr lang="en-US" altLang="zh-CN" dirty="0"/>
              <a:t>  </a:t>
            </a:r>
            <a:endParaRPr lang="zh-CN" altLang="en-US" dirty="0"/>
          </a:p>
        </p:txBody>
      </p:sp>
      <p:pic>
        <p:nvPicPr>
          <p:cNvPr id="49153" name="图片 372737"/>
          <p:cNvPicPr>
            <a:picLocks noChangeAspect="1"/>
          </p:cNvPicPr>
          <p:nvPr/>
        </p:nvPicPr>
        <p:blipFill>
          <a:blip r:embed="rId2" cstate="print"/>
          <a:stretch>
            <a:fillRect/>
          </a:stretch>
        </p:blipFill>
        <p:spPr>
          <a:xfrm>
            <a:off x="1445112" y="2113444"/>
            <a:ext cx="5837237" cy="3867150"/>
          </a:xfrm>
          <a:prstGeom prst="rect">
            <a:avLst/>
          </a:prstGeom>
          <a:noFill/>
          <a:ln w="9525">
            <a:noFill/>
          </a:ln>
        </p:spPr>
      </p:pic>
      <p:pic>
        <p:nvPicPr>
          <p:cNvPr id="49154" name="图片 372739"/>
          <p:cNvPicPr>
            <a:picLocks noChangeAspect="1"/>
          </p:cNvPicPr>
          <p:nvPr/>
        </p:nvPicPr>
        <p:blipFill>
          <a:blip r:embed="rId3" cstate="print"/>
          <a:stretch>
            <a:fillRect/>
          </a:stretch>
        </p:blipFill>
        <p:spPr>
          <a:xfrm>
            <a:off x="1347152" y="6043929"/>
            <a:ext cx="6033159" cy="727883"/>
          </a:xfrm>
          <a:prstGeom prst="rect">
            <a:avLst/>
          </a:prstGeom>
          <a:noFill/>
          <a:ln w="9525">
            <a:noFill/>
          </a:ln>
        </p:spPr>
      </p:pic>
      <p:sp>
        <p:nvSpPr>
          <p:cNvPr id="14" name="文本框 13"/>
          <p:cNvSpPr txBox="1"/>
          <p:nvPr/>
        </p:nvSpPr>
        <p:spPr>
          <a:xfrm>
            <a:off x="574675" y="1349375"/>
            <a:ext cx="7836535" cy="706755"/>
          </a:xfrm>
          <a:prstGeom prst="rect">
            <a:avLst/>
          </a:prstGeom>
          <a:noFill/>
        </p:spPr>
        <p:txBody>
          <a:bodyPr wrap="square" rtlCol="0">
            <a:spAutoFit/>
          </a:bodyPr>
          <a:lstStyle/>
          <a:p>
            <a:pPr marL="342900" indent="-342900">
              <a:buFont typeface="Arial" panose="020B0604020202020204" pitchFamily="34" charset="0"/>
              <a:buChar char="•"/>
            </a:pPr>
            <a:r>
              <a:rPr lang="zh-CN" altLang="en-US" sz="2000" dirty="0"/>
              <a:t>主成分图像。前两个特征值远大于其他特征值，因此对比度细节的重要部分包含在前两幅图像中。</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11.4  </a:t>
            </a:r>
            <a:r>
              <a:rPr lang="zh-CN" altLang="en-US" dirty="0"/>
              <a:t>主成分描绘</a:t>
            </a:r>
            <a:r>
              <a:rPr lang="en-US" altLang="zh-CN" dirty="0"/>
              <a:t>  </a:t>
            </a:r>
            <a:endParaRPr lang="zh-CN" altLang="en-US" dirty="0"/>
          </a:p>
        </p:txBody>
      </p:sp>
      <p:pic>
        <p:nvPicPr>
          <p:cNvPr id="50177" name="图片 371713"/>
          <p:cNvPicPr>
            <a:picLocks noChangeAspect="1"/>
          </p:cNvPicPr>
          <p:nvPr/>
        </p:nvPicPr>
        <p:blipFill>
          <a:blip r:embed="rId2" cstate="print"/>
          <a:stretch>
            <a:fillRect/>
          </a:stretch>
        </p:blipFill>
        <p:spPr>
          <a:xfrm>
            <a:off x="1459548" y="1916113"/>
            <a:ext cx="5827712" cy="3841750"/>
          </a:xfrm>
          <a:prstGeom prst="rect">
            <a:avLst/>
          </a:prstGeom>
          <a:noFill/>
          <a:ln w="9525">
            <a:noFill/>
          </a:ln>
        </p:spPr>
      </p:pic>
      <p:pic>
        <p:nvPicPr>
          <p:cNvPr id="50178" name="图片 371714"/>
          <p:cNvPicPr>
            <a:picLocks noChangeAspect="1"/>
          </p:cNvPicPr>
          <p:nvPr/>
        </p:nvPicPr>
        <p:blipFill>
          <a:blip r:embed="rId3" cstate="print"/>
          <a:stretch>
            <a:fillRect/>
          </a:stretch>
        </p:blipFill>
        <p:spPr>
          <a:xfrm>
            <a:off x="1459548" y="5833110"/>
            <a:ext cx="5781675" cy="862013"/>
          </a:xfrm>
          <a:prstGeom prst="rect">
            <a:avLst/>
          </a:prstGeom>
          <a:noFill/>
          <a:ln w="9525">
            <a:noFill/>
          </a:ln>
        </p:spPr>
      </p:pic>
      <p:sp>
        <p:nvSpPr>
          <p:cNvPr id="14" name="文本框 13"/>
          <p:cNvSpPr txBox="1"/>
          <p:nvPr/>
        </p:nvSpPr>
        <p:spPr>
          <a:xfrm>
            <a:off x="574675" y="1374140"/>
            <a:ext cx="7836535" cy="398780"/>
          </a:xfrm>
          <a:prstGeom prst="rect">
            <a:avLst/>
          </a:prstGeom>
          <a:noFill/>
        </p:spPr>
        <p:txBody>
          <a:bodyPr wrap="square" rtlCol="0">
            <a:spAutoFit/>
          </a:bodyPr>
          <a:lstStyle/>
          <a:p>
            <a:pPr marL="342900" indent="-342900">
              <a:buFont typeface="Arial" panose="020B0604020202020204" pitchFamily="34" charset="0"/>
              <a:buChar char="•"/>
            </a:pPr>
            <a:r>
              <a:rPr lang="zh-CN" altLang="en-US" sz="2000" dirty="0"/>
              <a:t>仅使用两幅主成分图像重建的多光谱图像：</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11.4  </a:t>
            </a:r>
            <a:r>
              <a:rPr lang="zh-CN" altLang="en-US" dirty="0"/>
              <a:t>主成分描绘</a:t>
            </a:r>
            <a:r>
              <a:rPr lang="en-US" altLang="zh-CN" dirty="0"/>
              <a:t>  </a:t>
            </a:r>
            <a:endParaRPr lang="zh-CN" altLang="en-US" dirty="0"/>
          </a:p>
        </p:txBody>
      </p:sp>
      <p:sp>
        <p:nvSpPr>
          <p:cNvPr id="14" name="文本框 13"/>
          <p:cNvSpPr txBox="1"/>
          <p:nvPr/>
        </p:nvSpPr>
        <p:spPr>
          <a:xfrm>
            <a:off x="808990" y="1447800"/>
            <a:ext cx="7836535" cy="398780"/>
          </a:xfrm>
          <a:prstGeom prst="rect">
            <a:avLst/>
          </a:prstGeom>
          <a:noFill/>
        </p:spPr>
        <p:txBody>
          <a:bodyPr wrap="square" rtlCol="0">
            <a:spAutoFit/>
          </a:bodyPr>
          <a:lstStyle/>
          <a:p>
            <a:r>
              <a:rPr lang="zh-CN" altLang="en-US" sz="2000"/>
              <a:t>例子：</a:t>
            </a:r>
          </a:p>
        </p:txBody>
      </p:sp>
      <p:pic>
        <p:nvPicPr>
          <p:cNvPr id="52225" name="图片 369665"/>
          <p:cNvPicPr>
            <a:picLocks noChangeAspect="1"/>
          </p:cNvPicPr>
          <p:nvPr/>
        </p:nvPicPr>
        <p:blipFill>
          <a:blip r:embed="rId2" cstate="print"/>
          <a:stretch>
            <a:fillRect/>
          </a:stretch>
        </p:blipFill>
        <p:spPr>
          <a:xfrm>
            <a:off x="2682240" y="1873885"/>
            <a:ext cx="4197350" cy="4599940"/>
          </a:xfrm>
          <a:prstGeom prst="rect">
            <a:avLst/>
          </a:prstGeom>
          <a:noFill/>
          <a:ln w="9525">
            <a:noFill/>
          </a:ln>
        </p:spPr>
      </p:pic>
      <p:pic>
        <p:nvPicPr>
          <p:cNvPr id="52227" name="图片 369667"/>
          <p:cNvPicPr>
            <a:picLocks noChangeAspect="1"/>
          </p:cNvPicPr>
          <p:nvPr/>
        </p:nvPicPr>
        <p:blipFill>
          <a:blip r:embed="rId3" cstate="print"/>
          <a:stretch>
            <a:fillRect/>
          </a:stretch>
        </p:blipFill>
        <p:spPr>
          <a:xfrm>
            <a:off x="892810" y="2658110"/>
            <a:ext cx="1035685" cy="603250"/>
          </a:xfrm>
          <a:prstGeom prst="rect">
            <a:avLst/>
          </a:prstGeom>
          <a:noFill/>
          <a:ln w="9525">
            <a:noFill/>
          </a:ln>
        </p:spPr>
      </p:pic>
      <p:pic>
        <p:nvPicPr>
          <p:cNvPr id="52228" name="图片 369668"/>
          <p:cNvPicPr>
            <a:picLocks noChangeAspect="1"/>
          </p:cNvPicPr>
          <p:nvPr/>
        </p:nvPicPr>
        <p:blipFill>
          <a:blip r:embed="rId4" cstate="print"/>
          <a:stretch>
            <a:fillRect/>
          </a:stretch>
        </p:blipFill>
        <p:spPr>
          <a:xfrm>
            <a:off x="892810" y="3470275"/>
            <a:ext cx="1668780" cy="566420"/>
          </a:xfrm>
          <a:prstGeom prst="rect">
            <a:avLst/>
          </a:prstGeom>
          <a:noFill/>
          <a:ln w="9525">
            <a:noFill/>
          </a:ln>
        </p:spPr>
      </p:pic>
      <p:pic>
        <p:nvPicPr>
          <p:cNvPr id="52229" name="图片 369669"/>
          <p:cNvPicPr>
            <a:picLocks noChangeAspect="1"/>
          </p:cNvPicPr>
          <p:nvPr/>
        </p:nvPicPr>
        <p:blipFill>
          <a:blip r:embed="rId5" cstate="print"/>
          <a:stretch>
            <a:fillRect/>
          </a:stretch>
        </p:blipFill>
        <p:spPr>
          <a:xfrm>
            <a:off x="907415" y="4278630"/>
            <a:ext cx="1021080" cy="562610"/>
          </a:xfrm>
          <a:prstGeom prst="rect">
            <a:avLst/>
          </a:prstGeom>
          <a:noFill/>
          <a:ln w="9525">
            <a:noFill/>
          </a:ln>
        </p:spPr>
      </p:pic>
      <p:pic>
        <p:nvPicPr>
          <p:cNvPr id="52230" name="图片 369670"/>
          <p:cNvPicPr>
            <a:picLocks noChangeAspect="1"/>
          </p:cNvPicPr>
          <p:nvPr/>
        </p:nvPicPr>
        <p:blipFill>
          <a:blip r:embed="rId6" cstate="print"/>
          <a:stretch>
            <a:fillRect/>
          </a:stretch>
        </p:blipFill>
        <p:spPr>
          <a:xfrm>
            <a:off x="907415" y="5154930"/>
            <a:ext cx="1184275" cy="557530"/>
          </a:xfrm>
          <a:prstGeom prst="rect">
            <a:avLst/>
          </a:prstGeom>
          <a:noFill/>
          <a:ln w="9525">
            <a:noFill/>
          </a:ln>
        </p:spPr>
      </p:pic>
      <p:pic>
        <p:nvPicPr>
          <p:cNvPr id="52226" name="图片 369666"/>
          <p:cNvPicPr>
            <a:picLocks noChangeAspect="1"/>
          </p:cNvPicPr>
          <p:nvPr/>
        </p:nvPicPr>
        <p:blipFill>
          <a:blip r:embed="rId7" cstate="print"/>
          <a:stretch>
            <a:fillRect/>
          </a:stretch>
        </p:blipFill>
        <p:spPr>
          <a:xfrm>
            <a:off x="7112635" y="2161540"/>
            <a:ext cx="1122363" cy="2312988"/>
          </a:xfrm>
          <a:prstGeom prst="rect">
            <a:avLst/>
          </a:prstGeom>
          <a:noFill/>
          <a:ln w="9525">
            <a:noFill/>
          </a:ln>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11.4  </a:t>
            </a:r>
            <a:r>
              <a:rPr lang="zh-CN" altLang="en-US" dirty="0"/>
              <a:t>主成分描绘</a:t>
            </a:r>
            <a:r>
              <a:rPr lang="en-US" altLang="zh-CN" dirty="0"/>
              <a:t>  </a:t>
            </a:r>
            <a:endParaRPr lang="zh-CN" altLang="en-US" dirty="0"/>
          </a:p>
        </p:txBody>
      </p:sp>
      <p:sp>
        <p:nvSpPr>
          <p:cNvPr id="14" name="文本框 13"/>
          <p:cNvSpPr txBox="1"/>
          <p:nvPr/>
        </p:nvSpPr>
        <p:spPr>
          <a:xfrm>
            <a:off x="800735" y="1456690"/>
            <a:ext cx="7836535" cy="398780"/>
          </a:xfrm>
          <a:prstGeom prst="rect">
            <a:avLst/>
          </a:prstGeom>
          <a:noFill/>
        </p:spPr>
        <p:txBody>
          <a:bodyPr wrap="square" rtlCol="0">
            <a:spAutoFit/>
          </a:bodyPr>
          <a:lstStyle/>
          <a:p>
            <a:r>
              <a:rPr lang="zh-CN" altLang="en-US" sz="2000"/>
              <a:t>例子</a:t>
            </a:r>
            <a:r>
              <a:rPr lang="zh-CN" altLang="en-US"/>
              <a:t>：</a:t>
            </a:r>
          </a:p>
        </p:txBody>
      </p:sp>
      <p:pic>
        <p:nvPicPr>
          <p:cNvPr id="53249" name="图片 368641"/>
          <p:cNvPicPr>
            <a:picLocks noChangeAspect="1"/>
          </p:cNvPicPr>
          <p:nvPr/>
        </p:nvPicPr>
        <p:blipFill>
          <a:blip r:embed="rId2" cstate="print"/>
          <a:stretch>
            <a:fillRect/>
          </a:stretch>
        </p:blipFill>
        <p:spPr>
          <a:xfrm>
            <a:off x="907415" y="1965325"/>
            <a:ext cx="4817110" cy="4709160"/>
          </a:xfrm>
          <a:prstGeom prst="rect">
            <a:avLst/>
          </a:prstGeom>
          <a:noFill/>
          <a:ln w="9525">
            <a:noFill/>
          </a:ln>
        </p:spPr>
      </p:pic>
      <p:pic>
        <p:nvPicPr>
          <p:cNvPr id="53250" name="图片 368642"/>
          <p:cNvPicPr>
            <a:picLocks noChangeAspect="1"/>
          </p:cNvPicPr>
          <p:nvPr/>
        </p:nvPicPr>
        <p:blipFill>
          <a:blip r:embed="rId3" cstate="print"/>
          <a:stretch>
            <a:fillRect/>
          </a:stretch>
        </p:blipFill>
        <p:spPr>
          <a:xfrm>
            <a:off x="6289675" y="3128010"/>
            <a:ext cx="995680" cy="3417570"/>
          </a:xfrm>
          <a:prstGeom prst="rect">
            <a:avLst/>
          </a:prstGeom>
          <a:noFill/>
          <a:ln w="9525">
            <a:noFill/>
          </a:ln>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000" dirty="0">
                <a:latin typeface="+mj-ea"/>
              </a:rPr>
              <a:t>第</a:t>
            </a:r>
            <a:r>
              <a:rPr lang="en-US" altLang="zh-CN" sz="4000" dirty="0">
                <a:latin typeface="+mj-ea"/>
              </a:rPr>
              <a:t>11</a:t>
            </a:r>
            <a:r>
              <a:rPr lang="zh-CN" altLang="en-US" sz="4000" dirty="0">
                <a:latin typeface="+mj-ea"/>
              </a:rPr>
              <a:t>章  </a:t>
            </a:r>
            <a:r>
              <a:rPr lang="zh-CN" altLang="en-US" sz="4000" dirty="0">
                <a:latin typeface="+mj-ea"/>
                <a:sym typeface="+mn-ea"/>
              </a:rPr>
              <a:t>表示和描述</a:t>
            </a:r>
            <a:endParaRPr lang="zh-CN" altLang="en-US" dirty="0"/>
          </a:p>
        </p:txBody>
      </p:sp>
      <p:sp>
        <p:nvSpPr>
          <p:cNvPr id="3" name="内容占位符 2"/>
          <p:cNvSpPr>
            <a:spLocks noGrp="1"/>
          </p:cNvSpPr>
          <p:nvPr>
            <p:ph idx="1"/>
          </p:nvPr>
        </p:nvSpPr>
        <p:spPr/>
        <p:txBody>
          <a:bodyPr/>
          <a:lstStyle/>
          <a:p>
            <a:pPr marL="0" lvl="0" indent="0" fontAlgn="auto">
              <a:spcBef>
                <a:spcPct val="50000"/>
              </a:spcBef>
              <a:spcAft>
                <a:spcPts val="0"/>
              </a:spcAft>
              <a:buClr>
                <a:srgbClr val="000000"/>
              </a:buClr>
              <a:buNone/>
              <a:defRPr/>
            </a:pPr>
            <a:r>
              <a:rPr kumimoji="0" lang="en-US" altLang="zh-CN" kern="1200" dirty="0">
                <a:solidFill>
                  <a:srgbClr val="000000"/>
                </a:solidFill>
                <a:sym typeface="Wingdings" panose="05000000000000000000" pitchFamily="2" charset="2"/>
              </a:rPr>
              <a:t>11.1   </a:t>
            </a:r>
            <a:r>
              <a:rPr kumimoji="0" kern="1200" dirty="0">
                <a:solidFill>
                  <a:srgbClr val="000000"/>
                </a:solidFill>
                <a:sym typeface="Wingdings" panose="05000000000000000000" pitchFamily="2" charset="2"/>
              </a:rPr>
              <a:t>表示</a:t>
            </a:r>
          </a:p>
          <a:p>
            <a:pPr marL="0" lvl="0" indent="0" fontAlgn="auto">
              <a:spcBef>
                <a:spcPct val="50000"/>
              </a:spcBef>
              <a:spcAft>
                <a:spcPts val="0"/>
              </a:spcAft>
              <a:buClr>
                <a:srgbClr val="000000"/>
              </a:buClr>
              <a:buNone/>
              <a:defRPr/>
            </a:pPr>
            <a:r>
              <a:rPr kumimoji="0" lang="en-US" altLang="zh-CN" kern="1200" dirty="0">
                <a:solidFill>
                  <a:srgbClr val="000000"/>
                </a:solidFill>
                <a:sym typeface="Wingdings" panose="05000000000000000000" pitchFamily="2" charset="2"/>
              </a:rPr>
              <a:t>11.2   </a:t>
            </a:r>
            <a:r>
              <a:rPr kumimoji="0" kern="1200" dirty="0">
                <a:solidFill>
                  <a:srgbClr val="000000"/>
                </a:solidFill>
                <a:sym typeface="Wingdings" panose="05000000000000000000" pitchFamily="2" charset="2"/>
              </a:rPr>
              <a:t>边界描绘子</a:t>
            </a:r>
          </a:p>
          <a:p>
            <a:pPr marL="0" lvl="0" indent="0" fontAlgn="auto">
              <a:spcBef>
                <a:spcPct val="50000"/>
              </a:spcBef>
              <a:spcAft>
                <a:spcPts val="0"/>
              </a:spcAft>
              <a:buClr>
                <a:srgbClr val="000000"/>
              </a:buClr>
              <a:buNone/>
              <a:defRPr/>
            </a:pPr>
            <a:r>
              <a:rPr kumimoji="0" lang="en-US" altLang="zh-CN" kern="1200" dirty="0">
                <a:solidFill>
                  <a:srgbClr val="000000"/>
                </a:solidFill>
                <a:sym typeface="Wingdings" panose="05000000000000000000" pitchFamily="2" charset="2"/>
              </a:rPr>
              <a:t>11.3   </a:t>
            </a:r>
            <a:r>
              <a:rPr kumimoji="0" kern="1200" dirty="0">
                <a:solidFill>
                  <a:srgbClr val="000000"/>
                </a:solidFill>
                <a:sym typeface="Wingdings" panose="05000000000000000000" pitchFamily="2" charset="2"/>
              </a:rPr>
              <a:t>区域描绘子</a:t>
            </a:r>
          </a:p>
          <a:p>
            <a:pPr marL="0" lvl="0" indent="0" fontAlgn="auto">
              <a:spcBef>
                <a:spcPct val="50000"/>
              </a:spcBef>
              <a:spcAft>
                <a:spcPts val="0"/>
              </a:spcAft>
              <a:buClr>
                <a:srgbClr val="000000"/>
              </a:buClr>
              <a:buNone/>
              <a:defRPr/>
            </a:pPr>
            <a:r>
              <a:rPr kumimoji="0" lang="en-US" altLang="zh-CN" kern="1200" dirty="0">
                <a:solidFill>
                  <a:srgbClr val="000000"/>
                </a:solidFill>
                <a:sym typeface="Wingdings" panose="05000000000000000000" pitchFamily="2" charset="2"/>
              </a:rPr>
              <a:t>11.4   </a:t>
            </a:r>
            <a:r>
              <a:rPr kumimoji="0" kern="1200" dirty="0">
                <a:solidFill>
                  <a:srgbClr val="000000"/>
                </a:solidFill>
                <a:sym typeface="Wingdings" panose="05000000000000000000" pitchFamily="2" charset="2"/>
              </a:rPr>
              <a:t>使用主成分进行描绘</a:t>
            </a:r>
          </a:p>
          <a:p>
            <a:pPr marL="0" lvl="0" indent="0" fontAlgn="auto">
              <a:spcBef>
                <a:spcPct val="50000"/>
              </a:spcBef>
              <a:spcAft>
                <a:spcPts val="0"/>
              </a:spcAft>
              <a:buClr>
                <a:srgbClr val="000000"/>
              </a:buClr>
              <a:buNone/>
              <a:defRPr/>
            </a:pPr>
            <a:r>
              <a:rPr kumimoji="0" lang="en-US" altLang="zh-CN" kern="1200" dirty="0">
                <a:solidFill>
                  <a:srgbClr val="FF0000"/>
                </a:solidFill>
                <a:sym typeface="Wingdings" panose="05000000000000000000" pitchFamily="2" charset="2"/>
              </a:rPr>
              <a:t>11.5   </a:t>
            </a:r>
            <a:r>
              <a:rPr kumimoji="0" kern="1200" dirty="0">
                <a:solidFill>
                  <a:srgbClr val="FF0000"/>
                </a:solidFill>
                <a:sym typeface="Wingdings" panose="05000000000000000000" pitchFamily="2" charset="2"/>
              </a:rPr>
              <a:t>关系描绘子</a:t>
            </a:r>
            <a:r>
              <a:rPr kumimoji="0" lang="en-US" altLang="zh-CN" kern="1200" dirty="0">
                <a:solidFill>
                  <a:srgbClr val="000000"/>
                </a:solidFill>
                <a:sym typeface="Wingdings" panose="05000000000000000000" pitchFamily="2" charset="2"/>
              </a:rPr>
              <a:t>	</a:t>
            </a:r>
            <a:endParaRPr lang="zh-CN" altLang="en-US" sz="2800" dirty="0">
              <a:solidFill>
                <a:srgbClr val="000000"/>
              </a:solidFill>
              <a:latin typeface="黑体" panose="02010609060101010101" charset="-122"/>
              <a:sym typeface="+mn-ea"/>
            </a:endParaRPr>
          </a:p>
          <a:p>
            <a:endParaRPr lang="zh-CN" altLang="en-US" dirty="0"/>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11.5  </a:t>
            </a:r>
            <a:r>
              <a:rPr lang="zh-CN" altLang="en-US" dirty="0"/>
              <a:t>关系描绘子</a:t>
            </a:r>
            <a:r>
              <a:rPr lang="en-US" altLang="zh-CN" dirty="0"/>
              <a:t>  </a:t>
            </a:r>
            <a:endParaRPr lang="zh-CN" altLang="en-US" dirty="0"/>
          </a:p>
        </p:txBody>
      </p:sp>
      <p:pic>
        <p:nvPicPr>
          <p:cNvPr id="54273" name="图片 367617"/>
          <p:cNvPicPr>
            <a:picLocks noChangeAspect="1"/>
          </p:cNvPicPr>
          <p:nvPr/>
        </p:nvPicPr>
        <p:blipFill>
          <a:blip r:embed="rId2" cstate="print"/>
          <a:stretch>
            <a:fillRect/>
          </a:stretch>
        </p:blipFill>
        <p:spPr>
          <a:xfrm>
            <a:off x="709930" y="3427730"/>
            <a:ext cx="6844030" cy="2495550"/>
          </a:xfrm>
          <a:prstGeom prst="rect">
            <a:avLst/>
          </a:prstGeom>
          <a:noFill/>
          <a:ln w="9525">
            <a:noFill/>
          </a:ln>
        </p:spPr>
      </p:pic>
      <p:pic>
        <p:nvPicPr>
          <p:cNvPr id="54274" name="图片 367618"/>
          <p:cNvPicPr>
            <a:picLocks noChangeAspect="1"/>
          </p:cNvPicPr>
          <p:nvPr/>
        </p:nvPicPr>
        <p:blipFill>
          <a:blip r:embed="rId3" cstate="print"/>
          <a:stretch>
            <a:fillRect/>
          </a:stretch>
        </p:blipFill>
        <p:spPr>
          <a:xfrm>
            <a:off x="709930" y="2281555"/>
            <a:ext cx="1756410" cy="797560"/>
          </a:xfrm>
          <a:prstGeom prst="rect">
            <a:avLst/>
          </a:prstGeom>
          <a:noFill/>
          <a:ln w="9525">
            <a:noFill/>
          </a:ln>
        </p:spPr>
      </p:pic>
      <p:pic>
        <p:nvPicPr>
          <p:cNvPr id="54275" name="图片 367619"/>
          <p:cNvPicPr>
            <a:picLocks noChangeAspect="1"/>
          </p:cNvPicPr>
          <p:nvPr/>
        </p:nvPicPr>
        <p:blipFill>
          <a:blip r:embed="rId4" cstate="print"/>
          <a:stretch>
            <a:fillRect/>
          </a:stretch>
        </p:blipFill>
        <p:spPr>
          <a:xfrm>
            <a:off x="7700645" y="4748530"/>
            <a:ext cx="942975" cy="1174750"/>
          </a:xfrm>
          <a:prstGeom prst="rect">
            <a:avLst/>
          </a:prstGeom>
          <a:noFill/>
          <a:ln w="9525">
            <a:noFill/>
          </a:ln>
        </p:spPr>
      </p:pic>
      <p:sp>
        <p:nvSpPr>
          <p:cNvPr id="3" name="文本框 2"/>
          <p:cNvSpPr txBox="1"/>
          <p:nvPr/>
        </p:nvSpPr>
        <p:spPr>
          <a:xfrm>
            <a:off x="574675" y="1382395"/>
            <a:ext cx="7827645" cy="706755"/>
          </a:xfrm>
          <a:prstGeom prst="rect">
            <a:avLst/>
          </a:prstGeom>
          <a:noFill/>
        </p:spPr>
        <p:txBody>
          <a:bodyPr wrap="square" rtlCol="0">
            <a:spAutoFit/>
          </a:bodyPr>
          <a:lstStyle/>
          <a:p>
            <a:r>
              <a:rPr lang="zh-CN" altLang="en-US" sz="2000" dirty="0"/>
              <a:t>关系描绘子主要的目的是以</a:t>
            </a:r>
            <a:r>
              <a:rPr lang="zh-CN" altLang="en-US" sz="2000" dirty="0">
                <a:solidFill>
                  <a:srgbClr val="0070C0"/>
                </a:solidFill>
              </a:rPr>
              <a:t>重写规则</a:t>
            </a:r>
            <a:r>
              <a:rPr lang="zh-CN" altLang="en-US" sz="2000" dirty="0"/>
              <a:t>的形式来获取边界或区域中的基本重复模式。例如，对下图的阶梯结构采用基本的</a:t>
            </a:r>
            <a:r>
              <a:rPr lang="zh-CN" altLang="en-US" sz="2000" dirty="0">
                <a:solidFill>
                  <a:srgbClr val="0070C0"/>
                </a:solidFill>
              </a:rPr>
              <a:t>递归</a:t>
            </a:r>
            <a:r>
              <a:rPr lang="zh-CN" altLang="en-US" sz="2000" dirty="0"/>
              <a:t>单元进行重写：</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11.5  </a:t>
            </a:r>
            <a:r>
              <a:rPr lang="zh-CN" altLang="en-US" dirty="0"/>
              <a:t>关系描绘子</a:t>
            </a:r>
            <a:r>
              <a:rPr lang="en-US" altLang="zh-CN" dirty="0"/>
              <a:t>  </a:t>
            </a:r>
            <a:endParaRPr lang="zh-CN" altLang="en-US" dirty="0"/>
          </a:p>
        </p:txBody>
      </p:sp>
      <p:pic>
        <p:nvPicPr>
          <p:cNvPr id="57345" name="图片 364545"/>
          <p:cNvPicPr>
            <a:picLocks noChangeAspect="1"/>
          </p:cNvPicPr>
          <p:nvPr/>
        </p:nvPicPr>
        <p:blipFill>
          <a:blip r:embed="rId2" cstate="print"/>
          <a:stretch>
            <a:fillRect/>
          </a:stretch>
        </p:blipFill>
        <p:spPr>
          <a:xfrm>
            <a:off x="629920" y="1409700"/>
            <a:ext cx="4447540" cy="5240020"/>
          </a:xfrm>
          <a:prstGeom prst="rect">
            <a:avLst/>
          </a:prstGeom>
          <a:noFill/>
          <a:ln w="9525">
            <a:noFill/>
          </a:ln>
        </p:spPr>
      </p:pic>
      <p:pic>
        <p:nvPicPr>
          <p:cNvPr id="57346" name="图片 364546"/>
          <p:cNvPicPr>
            <a:picLocks noChangeAspect="1"/>
          </p:cNvPicPr>
          <p:nvPr/>
        </p:nvPicPr>
        <p:blipFill>
          <a:blip r:embed="rId3" cstate="print"/>
          <a:stretch>
            <a:fillRect/>
          </a:stretch>
        </p:blipFill>
        <p:spPr>
          <a:xfrm>
            <a:off x="5521643" y="4828858"/>
            <a:ext cx="974725" cy="1763712"/>
          </a:xfrm>
          <a:prstGeom prst="rect">
            <a:avLst/>
          </a:prstGeom>
          <a:noFill/>
          <a:ln w="9525">
            <a:noFill/>
          </a:ln>
        </p:spPr>
      </p:pic>
      <p:sp>
        <p:nvSpPr>
          <p:cNvPr id="3" name="文本框 2"/>
          <p:cNvSpPr txBox="1"/>
          <p:nvPr/>
        </p:nvSpPr>
        <p:spPr>
          <a:xfrm>
            <a:off x="5521960" y="1563370"/>
            <a:ext cx="3370520" cy="1630045"/>
          </a:xfrm>
          <a:prstGeom prst="rect">
            <a:avLst/>
          </a:prstGeom>
          <a:noFill/>
        </p:spPr>
        <p:txBody>
          <a:bodyPr wrap="square" rtlCol="0">
            <a:spAutoFit/>
          </a:bodyPr>
          <a:lstStyle/>
          <a:p>
            <a:r>
              <a:rPr lang="zh-CN" altLang="en-US" sz="2000" dirty="0"/>
              <a:t>使用</a:t>
            </a:r>
            <a:r>
              <a:rPr lang="zh-CN" altLang="en-US" sz="2000" dirty="0">
                <a:solidFill>
                  <a:srgbClr val="0070C0"/>
                </a:solidFill>
              </a:rPr>
              <a:t>有向线段</a:t>
            </a:r>
            <a:r>
              <a:rPr lang="zh-CN" altLang="en-US" sz="2000" dirty="0"/>
              <a:t>来描绘图像的各个部分，除了采用</a:t>
            </a:r>
            <a:r>
              <a:rPr lang="zh-CN" altLang="en-US" sz="2000" dirty="0">
                <a:solidFill>
                  <a:srgbClr val="FF0000"/>
                </a:solidFill>
              </a:rPr>
              <a:t>首尾相连</a:t>
            </a:r>
            <a:r>
              <a:rPr lang="zh-CN" altLang="en-US" sz="2000" dirty="0"/>
              <a:t>的方式外，有向线段也可以采用其他的方式来连接，如左图：</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11.5  </a:t>
            </a:r>
            <a:r>
              <a:rPr lang="zh-CN" altLang="en-US" dirty="0"/>
              <a:t>关系描绘子</a:t>
            </a:r>
            <a:r>
              <a:rPr lang="en-US" altLang="zh-CN" dirty="0"/>
              <a:t>  </a:t>
            </a:r>
            <a:endParaRPr lang="zh-CN" altLang="en-US" dirty="0"/>
          </a:p>
        </p:txBody>
      </p:sp>
      <p:sp>
        <p:nvSpPr>
          <p:cNvPr id="3" name="文本框 2"/>
          <p:cNvSpPr txBox="1"/>
          <p:nvPr/>
        </p:nvSpPr>
        <p:spPr>
          <a:xfrm>
            <a:off x="574675" y="1407160"/>
            <a:ext cx="6076315" cy="1646605"/>
          </a:xfrm>
          <a:prstGeom prst="rect">
            <a:avLst/>
          </a:prstGeom>
          <a:noFill/>
        </p:spPr>
        <p:txBody>
          <a:bodyPr wrap="square" rtlCol="0">
            <a:spAutoFit/>
          </a:bodyPr>
          <a:lstStyle/>
          <a:p>
            <a:pPr>
              <a:spcAft>
                <a:spcPts val="600"/>
              </a:spcAft>
            </a:pPr>
            <a:r>
              <a:rPr lang="zh-CN" altLang="en-US" sz="2400" dirty="0"/>
              <a:t>树描绘子</a:t>
            </a:r>
            <a:endParaRPr lang="zh-CN" altLang="en-US" dirty="0"/>
          </a:p>
          <a:p>
            <a:r>
              <a:rPr lang="zh-CN" altLang="en-US" dirty="0"/>
              <a:t>一棵树 </a:t>
            </a:r>
            <a:r>
              <a:rPr lang="en-US" altLang="zh-CN" dirty="0"/>
              <a:t>T </a:t>
            </a:r>
            <a:r>
              <a:rPr lang="zh-CN" altLang="en-US" dirty="0"/>
              <a:t>是有着一个或多个节点的有限集合：</a:t>
            </a:r>
          </a:p>
          <a:p>
            <a:r>
              <a:rPr lang="en-US" altLang="zh-CN" dirty="0"/>
              <a:t>1. </a:t>
            </a:r>
            <a:r>
              <a:rPr lang="zh-CN" altLang="en-US" dirty="0"/>
              <a:t>仅有一个表示根的节点 </a:t>
            </a:r>
            <a:r>
              <a:rPr lang="en-US" altLang="zh-CN" dirty="0"/>
              <a:t>$</a:t>
            </a:r>
          </a:p>
          <a:p>
            <a:r>
              <a:rPr lang="en-US" altLang="zh-CN" dirty="0"/>
              <a:t>2. </a:t>
            </a:r>
            <a:r>
              <a:rPr lang="zh-CN" altLang="en-US" dirty="0"/>
              <a:t>余下的节点被分成不相交的集合 ，每个集合依次都是一棵树，称为 </a:t>
            </a:r>
            <a:r>
              <a:rPr lang="en-US" altLang="zh-CN" dirty="0"/>
              <a:t>T </a:t>
            </a:r>
            <a:r>
              <a:rPr lang="zh-CN" altLang="en-US" dirty="0"/>
              <a:t>的子树。 </a:t>
            </a:r>
          </a:p>
        </p:txBody>
      </p:sp>
      <p:pic>
        <p:nvPicPr>
          <p:cNvPr id="59393" name="图片 362497"/>
          <p:cNvPicPr>
            <a:picLocks noChangeAspect="1"/>
          </p:cNvPicPr>
          <p:nvPr/>
        </p:nvPicPr>
        <p:blipFill>
          <a:blip r:embed="rId2" cstate="print"/>
          <a:stretch>
            <a:fillRect/>
          </a:stretch>
        </p:blipFill>
        <p:spPr>
          <a:xfrm>
            <a:off x="718185" y="3350895"/>
            <a:ext cx="4930140" cy="2785110"/>
          </a:xfrm>
          <a:prstGeom prst="rect">
            <a:avLst/>
          </a:prstGeom>
          <a:noFill/>
          <a:ln w="9525">
            <a:noFill/>
          </a:ln>
        </p:spPr>
      </p:pic>
      <p:pic>
        <p:nvPicPr>
          <p:cNvPr id="59394" name="图片 362498"/>
          <p:cNvPicPr>
            <a:picLocks noChangeAspect="1"/>
          </p:cNvPicPr>
          <p:nvPr/>
        </p:nvPicPr>
        <p:blipFill>
          <a:blip r:embed="rId3" cstate="print"/>
          <a:stretch>
            <a:fillRect/>
          </a:stretch>
        </p:blipFill>
        <p:spPr>
          <a:xfrm>
            <a:off x="5795010" y="4691380"/>
            <a:ext cx="989013" cy="1350963"/>
          </a:xfrm>
          <a:prstGeom prst="rect">
            <a:avLst/>
          </a:prstGeom>
          <a:noFill/>
          <a:ln w="9525">
            <a:noFill/>
          </a:ln>
        </p:spPr>
      </p:pic>
      <p:pic>
        <p:nvPicPr>
          <p:cNvPr id="58369" name="图片 363521"/>
          <p:cNvPicPr>
            <a:picLocks noChangeAspect="1"/>
          </p:cNvPicPr>
          <p:nvPr/>
        </p:nvPicPr>
        <p:blipFill>
          <a:blip r:embed="rId4" cstate="print"/>
          <a:stretch>
            <a:fillRect/>
          </a:stretch>
        </p:blipFill>
        <p:spPr>
          <a:xfrm>
            <a:off x="6863398" y="1663065"/>
            <a:ext cx="1538287" cy="1246188"/>
          </a:xfrm>
          <a:prstGeom prst="rect">
            <a:avLst/>
          </a:prstGeom>
          <a:noFill/>
          <a:ln w="9525">
            <a:noFill/>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11.1.2  </a:t>
            </a:r>
            <a:r>
              <a:rPr lang="zh-CN" altLang="en-US" dirty="0"/>
              <a:t>链码</a:t>
            </a:r>
          </a:p>
        </p:txBody>
      </p:sp>
      <p:pic>
        <p:nvPicPr>
          <p:cNvPr id="311298" name="图片 311297"/>
          <p:cNvPicPr>
            <a:picLocks noChangeAspect="1"/>
          </p:cNvPicPr>
          <p:nvPr/>
        </p:nvPicPr>
        <p:blipFill>
          <a:blip r:embed="rId2" cstate="print"/>
          <a:stretch>
            <a:fillRect/>
          </a:stretch>
        </p:blipFill>
        <p:spPr>
          <a:xfrm>
            <a:off x="1475656" y="2885303"/>
            <a:ext cx="5112568" cy="2276108"/>
          </a:xfrm>
          <a:prstGeom prst="rect">
            <a:avLst/>
          </a:prstGeom>
          <a:noFill/>
          <a:ln w="9525">
            <a:noFill/>
          </a:ln>
        </p:spPr>
      </p:pic>
      <p:pic>
        <p:nvPicPr>
          <p:cNvPr id="311299" name="图片 311298"/>
          <p:cNvPicPr>
            <a:picLocks noChangeAspect="1"/>
          </p:cNvPicPr>
          <p:nvPr/>
        </p:nvPicPr>
        <p:blipFill>
          <a:blip r:embed="rId3" cstate="print"/>
          <a:stretch>
            <a:fillRect/>
          </a:stretch>
        </p:blipFill>
        <p:spPr>
          <a:xfrm>
            <a:off x="6781428" y="2987495"/>
            <a:ext cx="1246956" cy="1916992"/>
          </a:xfrm>
          <a:prstGeom prst="rect">
            <a:avLst/>
          </a:prstGeom>
          <a:noFill/>
          <a:ln w="9525">
            <a:noFill/>
          </a:ln>
        </p:spPr>
      </p:pic>
      <p:sp>
        <p:nvSpPr>
          <p:cNvPr id="3" name="文本框 2"/>
          <p:cNvSpPr txBox="1"/>
          <p:nvPr/>
        </p:nvSpPr>
        <p:spPr>
          <a:xfrm>
            <a:off x="569565" y="1456386"/>
            <a:ext cx="7722235" cy="1323439"/>
          </a:xfrm>
          <a:prstGeom prst="rect">
            <a:avLst/>
          </a:prstGeom>
          <a:noFill/>
        </p:spPr>
        <p:txBody>
          <a:bodyPr wrap="square" rtlCol="0">
            <a:spAutoFit/>
          </a:bodyPr>
          <a:lstStyle/>
          <a:p>
            <a:pPr marL="342900" indent="-342900">
              <a:buFont typeface="Arial" panose="020B0604020202020204" pitchFamily="34" charset="0"/>
              <a:buChar char="•"/>
            </a:pPr>
            <a:r>
              <a:rPr lang="zh-CN" altLang="en-US" sz="2000" dirty="0"/>
              <a:t>链码示例</a:t>
            </a:r>
            <a:endParaRPr lang="en-US" altLang="zh-CN" sz="2000" dirty="0"/>
          </a:p>
          <a:p>
            <a:pPr marL="800100" lvl="1" indent="-342900">
              <a:buFont typeface="Arial" panose="020B0604020202020204" pitchFamily="34" charset="0"/>
              <a:buChar char="•"/>
            </a:pPr>
            <a:r>
              <a:rPr lang="zh-CN" altLang="en-US" sz="2000" dirty="0"/>
              <a:t>左：叠加有重取样网格的数字边界；</a:t>
            </a:r>
            <a:endParaRPr lang="en-US" altLang="zh-CN" sz="2000" dirty="0"/>
          </a:p>
          <a:p>
            <a:pPr marL="800100" lvl="1" indent="-342900">
              <a:buFont typeface="Arial" panose="020B0604020202020204" pitchFamily="34" charset="0"/>
              <a:buChar char="•"/>
            </a:pPr>
            <a:r>
              <a:rPr lang="zh-CN" altLang="en-US" sz="2000" dirty="0"/>
              <a:t>中：重取样结果；</a:t>
            </a:r>
            <a:endParaRPr lang="en-US" altLang="zh-CN" sz="2000" dirty="0"/>
          </a:p>
          <a:p>
            <a:pPr marL="800100" lvl="1" indent="-342900">
              <a:buFont typeface="Arial" panose="020B0604020202020204" pitchFamily="34" charset="0"/>
              <a:buChar char="•"/>
            </a:pPr>
            <a:r>
              <a:rPr lang="zh-CN" altLang="en-US" sz="2000" dirty="0"/>
              <a:t>右：</a:t>
            </a:r>
            <a:r>
              <a:rPr lang="en-US" altLang="zh-CN" sz="2000" dirty="0"/>
              <a:t>8</a:t>
            </a:r>
            <a:r>
              <a:rPr lang="zh-CN" altLang="en-US" sz="2000" dirty="0"/>
              <a:t>方向链码边界。</a:t>
            </a:r>
          </a:p>
        </p:txBody>
      </p:sp>
      <p:sp>
        <p:nvSpPr>
          <p:cNvPr id="6" name="文本框 5"/>
          <p:cNvSpPr txBox="1"/>
          <p:nvPr/>
        </p:nvSpPr>
        <p:spPr>
          <a:xfrm>
            <a:off x="611560" y="5445224"/>
            <a:ext cx="7722235" cy="1231106"/>
          </a:xfrm>
          <a:prstGeom prst="rect">
            <a:avLst/>
          </a:prstGeom>
          <a:noFill/>
        </p:spPr>
        <p:txBody>
          <a:bodyPr wrap="square" rtlCol="0">
            <a:spAutoFit/>
          </a:bodyPr>
          <a:lstStyle/>
          <a:p>
            <a:pPr marL="342900" indent="-342900">
              <a:buFont typeface="Arial" panose="020B0604020202020204" pitchFamily="34" charset="0"/>
              <a:buChar char="•"/>
            </a:pPr>
            <a:r>
              <a:rPr lang="zh-CN" altLang="en-US" sz="2000" dirty="0">
                <a:solidFill>
                  <a:srgbClr val="C00000"/>
                </a:solidFill>
              </a:rPr>
              <a:t>链码归一化</a:t>
            </a:r>
            <a:endParaRPr lang="en-US" altLang="zh-CN" sz="2000" dirty="0">
              <a:solidFill>
                <a:srgbClr val="C00000"/>
              </a:solidFill>
            </a:endParaRPr>
          </a:p>
          <a:p>
            <a:pPr marL="800100" lvl="1" indent="-342900">
              <a:buFont typeface="Arial" panose="020B0604020202020204" pitchFamily="34" charset="0"/>
              <a:buChar char="•"/>
            </a:pPr>
            <a:r>
              <a:rPr lang="zh-CN" altLang="en-US" dirty="0"/>
              <a:t>起点归一化：循环移位，重新选择起点，是的编码序列值最小</a:t>
            </a:r>
            <a:endParaRPr lang="en-US" altLang="zh-CN" dirty="0"/>
          </a:p>
          <a:p>
            <a:pPr marL="800100" lvl="1" indent="-342900">
              <a:buFont typeface="Arial" panose="020B0604020202020204" pitchFamily="34" charset="0"/>
              <a:buChar char="•"/>
            </a:pPr>
            <a:r>
              <a:rPr lang="zh-CN" altLang="en-US" dirty="0"/>
              <a:t>旋转归一化：计算一阶差分</a:t>
            </a:r>
            <a:endParaRPr lang="en-US" altLang="zh-CN" dirty="0"/>
          </a:p>
          <a:p>
            <a:pPr marL="800100" lvl="1" indent="-342900">
              <a:buFont typeface="Arial" panose="020B0604020202020204" pitchFamily="34" charset="0"/>
              <a:buChar char="•"/>
            </a:pPr>
            <a:r>
              <a:rPr lang="zh-CN" altLang="en-US" dirty="0"/>
              <a:t>尺寸归一化：改变重取样网格的大小</a:t>
            </a:r>
          </a:p>
        </p:txBody>
      </p:sp>
      <p:pic>
        <p:nvPicPr>
          <p:cNvPr id="7" name="图片 6"/>
          <p:cNvPicPr>
            <a:picLocks noChangeAspect="1"/>
          </p:cNvPicPr>
          <p:nvPr/>
        </p:nvPicPr>
        <p:blipFill rotWithShape="1">
          <a:blip r:embed="rId4" cstate="print"/>
          <a:srcRect l="51174"/>
          <a:stretch/>
        </p:blipFill>
        <p:spPr>
          <a:xfrm>
            <a:off x="6922696" y="1159548"/>
            <a:ext cx="1652979" cy="1531110"/>
          </a:xfrm>
          <a:prstGeom prst="rect">
            <a:avLst/>
          </a:prstGeom>
          <a:noFill/>
          <a:ln w="9525">
            <a:noFill/>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11.1.2  </a:t>
            </a:r>
            <a:r>
              <a:rPr lang="zh-CN" altLang="en-US" dirty="0"/>
              <a:t>链码</a:t>
            </a:r>
          </a:p>
        </p:txBody>
      </p:sp>
      <p:pic>
        <p:nvPicPr>
          <p:cNvPr id="312322" name="图片 312321"/>
          <p:cNvPicPr>
            <a:picLocks noChangeAspect="1"/>
          </p:cNvPicPr>
          <p:nvPr/>
        </p:nvPicPr>
        <p:blipFill>
          <a:blip r:embed="rId2" cstate="print"/>
          <a:stretch>
            <a:fillRect/>
          </a:stretch>
        </p:blipFill>
        <p:spPr>
          <a:xfrm>
            <a:off x="1979712" y="2092186"/>
            <a:ext cx="5832648" cy="3836865"/>
          </a:xfrm>
          <a:prstGeom prst="rect">
            <a:avLst/>
          </a:prstGeom>
          <a:noFill/>
          <a:ln w="9525">
            <a:noFill/>
          </a:ln>
        </p:spPr>
      </p:pic>
      <p:pic>
        <p:nvPicPr>
          <p:cNvPr id="312323" name="图片 312322"/>
          <p:cNvPicPr>
            <a:picLocks noChangeAspect="1"/>
          </p:cNvPicPr>
          <p:nvPr/>
        </p:nvPicPr>
        <p:blipFill>
          <a:blip r:embed="rId3" cstate="print"/>
          <a:stretch>
            <a:fillRect/>
          </a:stretch>
        </p:blipFill>
        <p:spPr>
          <a:xfrm>
            <a:off x="1398328" y="5907128"/>
            <a:ext cx="6537325" cy="942975"/>
          </a:xfrm>
          <a:prstGeom prst="rect">
            <a:avLst/>
          </a:prstGeom>
          <a:noFill/>
          <a:ln w="9525">
            <a:noFill/>
          </a:ln>
        </p:spPr>
      </p:pic>
      <p:sp>
        <p:nvSpPr>
          <p:cNvPr id="3" name="文本框 2"/>
          <p:cNvSpPr txBox="1"/>
          <p:nvPr/>
        </p:nvSpPr>
        <p:spPr>
          <a:xfrm>
            <a:off x="574675" y="1384300"/>
            <a:ext cx="7722235" cy="707886"/>
          </a:xfrm>
          <a:prstGeom prst="rect">
            <a:avLst/>
          </a:prstGeom>
          <a:noFill/>
        </p:spPr>
        <p:txBody>
          <a:bodyPr wrap="square" rtlCol="0">
            <a:spAutoFit/>
          </a:bodyPr>
          <a:lstStyle/>
          <a:p>
            <a:pPr marL="342900" indent="-342900">
              <a:buFont typeface="Arial" panose="020B0604020202020204" pitchFamily="34" charset="0"/>
              <a:buChar char="•"/>
            </a:pPr>
            <a:r>
              <a:rPr lang="zh-CN" altLang="en-US" sz="2000" dirty="0"/>
              <a:t>例：弗雷曼链码及它的某些变化</a:t>
            </a:r>
            <a:endParaRPr lang="en-US" altLang="zh-CN" sz="2000" dirty="0"/>
          </a:p>
          <a:p>
            <a:pPr marL="800100" lvl="1" indent="-342900">
              <a:buFont typeface="Arial" panose="020B0604020202020204" pitchFamily="34" charset="0"/>
              <a:buChar char="•"/>
            </a:pPr>
            <a:r>
              <a:rPr lang="zh-CN" altLang="en-US" sz="2000" dirty="0"/>
              <a:t>简单近似保留了原始边界的主要特征</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11.1.3  </a:t>
            </a:r>
            <a:r>
              <a:rPr lang="zh-CN" altLang="en-US" dirty="0"/>
              <a:t>最小周长多边形近似</a:t>
            </a:r>
          </a:p>
        </p:txBody>
      </p:sp>
      <p:pic>
        <p:nvPicPr>
          <p:cNvPr id="313346" name="图片 313345"/>
          <p:cNvPicPr>
            <a:picLocks noChangeAspect="1"/>
          </p:cNvPicPr>
          <p:nvPr/>
        </p:nvPicPr>
        <p:blipFill>
          <a:blip r:embed="rId2" cstate="print"/>
          <a:stretch>
            <a:fillRect/>
          </a:stretch>
        </p:blipFill>
        <p:spPr>
          <a:xfrm>
            <a:off x="655320" y="2662873"/>
            <a:ext cx="5935663" cy="2476500"/>
          </a:xfrm>
          <a:prstGeom prst="rect">
            <a:avLst/>
          </a:prstGeom>
          <a:noFill/>
          <a:ln w="9525">
            <a:noFill/>
          </a:ln>
        </p:spPr>
      </p:pic>
      <p:pic>
        <p:nvPicPr>
          <p:cNvPr id="313347" name="图片 313346"/>
          <p:cNvPicPr>
            <a:picLocks noChangeAspect="1"/>
          </p:cNvPicPr>
          <p:nvPr/>
        </p:nvPicPr>
        <p:blipFill>
          <a:blip r:embed="rId3" cstate="print"/>
          <a:stretch>
            <a:fillRect/>
          </a:stretch>
        </p:blipFill>
        <p:spPr>
          <a:xfrm>
            <a:off x="655320" y="5368608"/>
            <a:ext cx="6616700" cy="827087"/>
          </a:xfrm>
          <a:prstGeom prst="rect">
            <a:avLst/>
          </a:prstGeom>
          <a:noFill/>
          <a:ln w="9525">
            <a:noFill/>
          </a:ln>
        </p:spPr>
      </p:pic>
      <p:sp>
        <p:nvSpPr>
          <p:cNvPr id="3" name="文本框 2"/>
          <p:cNvSpPr txBox="1"/>
          <p:nvPr/>
        </p:nvSpPr>
        <p:spPr>
          <a:xfrm>
            <a:off x="574675" y="1538605"/>
            <a:ext cx="6863080" cy="706755"/>
          </a:xfrm>
          <a:prstGeom prst="rect">
            <a:avLst/>
          </a:prstGeom>
          <a:noFill/>
        </p:spPr>
        <p:txBody>
          <a:bodyPr wrap="square" rtlCol="0">
            <a:spAutoFit/>
          </a:bodyPr>
          <a:lstStyle/>
          <a:p>
            <a:r>
              <a:rPr lang="zh-CN" altLang="en-US" sz="2000" dirty="0"/>
              <a:t>直观方法理解</a:t>
            </a:r>
            <a:r>
              <a:rPr lang="en-US" altLang="zh-CN" sz="2000" dirty="0"/>
              <a:t>MPP</a:t>
            </a:r>
            <a:r>
              <a:rPr lang="zh-CN" altLang="en-US" sz="2000" dirty="0"/>
              <a:t>：将连接单元的集合封入一条边界中</a:t>
            </a:r>
            <a:r>
              <a:rPr lang="en-US" altLang="zh-CN" sz="2000" dirty="0"/>
              <a:t>(b)</a:t>
            </a:r>
            <a:r>
              <a:rPr lang="zh-CN" altLang="en-US" sz="2000" dirty="0"/>
              <a:t>，</a:t>
            </a:r>
            <a:r>
              <a:rPr lang="zh-CN" altLang="en-US" sz="2000" dirty="0">
                <a:solidFill>
                  <a:srgbClr val="0070C0"/>
                </a:solidFill>
              </a:rPr>
              <a:t>将边界想象成橡皮条，橡皮条收缩会产生最小周长的多边形</a:t>
            </a:r>
            <a:r>
              <a:rPr lang="zh-CN" altLang="en-US" sz="2000" dirty="0"/>
              <a:t>。</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11.1.3  </a:t>
            </a:r>
            <a:r>
              <a:rPr lang="zh-CN" altLang="en-US" dirty="0"/>
              <a:t>最小周长多边形近似</a:t>
            </a:r>
          </a:p>
        </p:txBody>
      </p:sp>
      <p:pic>
        <p:nvPicPr>
          <p:cNvPr id="314370" name="图片 314369"/>
          <p:cNvPicPr>
            <a:picLocks noChangeAspect="1"/>
          </p:cNvPicPr>
          <p:nvPr/>
        </p:nvPicPr>
        <p:blipFill>
          <a:blip r:embed="rId2" cstate="print"/>
          <a:stretch>
            <a:fillRect/>
          </a:stretch>
        </p:blipFill>
        <p:spPr>
          <a:xfrm>
            <a:off x="986274" y="2492896"/>
            <a:ext cx="7177802" cy="2997676"/>
          </a:xfrm>
          <a:prstGeom prst="rect">
            <a:avLst/>
          </a:prstGeom>
          <a:noFill/>
          <a:ln w="9525">
            <a:noFill/>
          </a:ln>
        </p:spPr>
      </p:pic>
      <p:pic>
        <p:nvPicPr>
          <p:cNvPr id="314371" name="图片 314370"/>
          <p:cNvPicPr>
            <a:picLocks noChangeAspect="1"/>
          </p:cNvPicPr>
          <p:nvPr/>
        </p:nvPicPr>
        <p:blipFill>
          <a:blip r:embed="rId3" cstate="print"/>
          <a:stretch>
            <a:fillRect/>
          </a:stretch>
        </p:blipFill>
        <p:spPr>
          <a:xfrm>
            <a:off x="956995" y="5490572"/>
            <a:ext cx="7236359" cy="1227782"/>
          </a:xfrm>
          <a:prstGeom prst="rect">
            <a:avLst/>
          </a:prstGeom>
          <a:noFill/>
          <a:ln w="9525">
            <a:noFill/>
          </a:ln>
        </p:spPr>
      </p:pic>
      <p:sp>
        <p:nvSpPr>
          <p:cNvPr id="3" name="文本框 2"/>
          <p:cNvSpPr txBox="1"/>
          <p:nvPr/>
        </p:nvSpPr>
        <p:spPr>
          <a:xfrm>
            <a:off x="698500" y="1412776"/>
            <a:ext cx="7669733" cy="1014730"/>
          </a:xfrm>
          <a:prstGeom prst="rect">
            <a:avLst/>
          </a:prstGeom>
          <a:noFill/>
        </p:spPr>
        <p:txBody>
          <a:bodyPr wrap="square" rtlCol="0">
            <a:spAutoFit/>
          </a:bodyPr>
          <a:lstStyle/>
          <a:p>
            <a:r>
              <a:rPr lang="en-US" altLang="zh-CN" sz="2000" dirty="0"/>
              <a:t>MPP </a:t>
            </a:r>
            <a:r>
              <a:rPr lang="zh-CN" altLang="en-US" sz="2000" dirty="0"/>
              <a:t>的顶点要么与内墙中的</a:t>
            </a:r>
            <a:r>
              <a:rPr lang="zh-CN" altLang="en-US" sz="2000" dirty="0">
                <a:solidFill>
                  <a:srgbClr val="FF0000"/>
                </a:solidFill>
              </a:rPr>
              <a:t>凸顶点</a:t>
            </a:r>
            <a:r>
              <a:rPr lang="zh-CN" altLang="en-US" sz="2000" dirty="0"/>
              <a:t>（白点）一致，要么与外墙中的</a:t>
            </a:r>
            <a:r>
              <a:rPr lang="zh-CN" altLang="en-US" sz="2000" dirty="0">
                <a:solidFill>
                  <a:srgbClr val="FF0000"/>
                </a:solidFill>
              </a:rPr>
              <a:t>凹顶点</a:t>
            </a:r>
            <a:r>
              <a:rPr lang="zh-CN" altLang="en-US" sz="2000" dirty="0"/>
              <a:t>（黑点）一致。</a:t>
            </a:r>
            <a:endParaRPr lang="en-US" altLang="zh-CN" sz="2000" dirty="0"/>
          </a:p>
          <a:p>
            <a:r>
              <a:rPr lang="zh-CN" altLang="en-US" sz="2000" dirty="0"/>
              <a:t>只有内墙的凸顶点和外墙的凹顶点才能成为 </a:t>
            </a:r>
            <a:r>
              <a:rPr lang="en-US" altLang="zh-CN" sz="2000" dirty="0"/>
              <a:t>MPP </a:t>
            </a:r>
            <a:r>
              <a:rPr lang="zh-CN" altLang="en-US" sz="2000" dirty="0"/>
              <a:t>的顶点。</a:t>
            </a:r>
          </a:p>
        </p:txBody>
      </p:sp>
    </p:spTree>
  </p:cSld>
  <p:clrMapOvr>
    <a:masterClrMapping/>
  </p:clrMapOvr>
  <p:transition/>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Times New Roman"/>
        <a:ea typeface="黑体"/>
        <a:cs typeface="黑体"/>
      </a:majorFont>
      <a:minorFont>
        <a:latin typeface="Times New Roman"/>
        <a:ea typeface="黑体"/>
        <a:cs typeface="黑体"/>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20000"/>
          </a:spcBef>
          <a:spcAft>
            <a:spcPct val="0"/>
          </a:spcAft>
          <a:buClr>
            <a:schemeClr val="accent2"/>
          </a:buClr>
          <a:buSzTx/>
          <a:buFont typeface="Wingdings" panose="05000000000000000000" charset="0"/>
          <a:buChar char="•"/>
          <a:defRPr kumimoji="0" lang="zh-CN" altLang="en-US" sz="1800" b="0" i="0" u="none" strike="noStrike" cap="none" normalizeH="0" baseline="0">
            <a:ln>
              <a:noFill/>
            </a:ln>
            <a:solidFill>
              <a:schemeClr val="tx1"/>
            </a:solidFill>
            <a:effectLst/>
            <a:latin typeface="Times New Roman" panose="02020603050405020304" charset="0"/>
            <a:ea typeface="黑体" panose="02010609060101010101" charset="-122"/>
            <a:cs typeface="黑体" panose="02010609060101010101" charset="-122"/>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20000"/>
          </a:spcBef>
          <a:spcAft>
            <a:spcPct val="0"/>
          </a:spcAft>
          <a:buClr>
            <a:schemeClr val="accent2"/>
          </a:buClr>
          <a:buSzTx/>
          <a:buFont typeface="Wingdings" panose="05000000000000000000" charset="0"/>
          <a:buChar char="•"/>
          <a:defRPr kumimoji="0" lang="zh-CN" altLang="en-US" sz="1800" b="0" i="0" u="none" strike="noStrike" cap="none" normalizeH="0" baseline="0">
            <a:ln>
              <a:noFill/>
            </a:ln>
            <a:solidFill>
              <a:schemeClr val="tx1"/>
            </a:solidFill>
            <a:effectLst/>
            <a:latin typeface="Times New Roman" panose="02020603050405020304" charset="0"/>
            <a:ea typeface="黑体" panose="02010609060101010101" charset="-122"/>
            <a:cs typeface="黑体" panose="02010609060101010101"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ustc_blue_v3</Template>
  <TotalTime>1366</TotalTime>
  <Words>3046</Words>
  <Application>Microsoft Office PowerPoint</Application>
  <PresentationFormat>全屏显示(4:3)</PresentationFormat>
  <Paragraphs>306</Paragraphs>
  <Slides>57</Slides>
  <Notes>3</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2</vt:i4>
      </vt:variant>
      <vt:variant>
        <vt:lpstr>幻灯片标题</vt:lpstr>
      </vt:variant>
      <vt:variant>
        <vt:i4>57</vt:i4>
      </vt:variant>
    </vt:vector>
  </HeadingPairs>
  <TitlesOfParts>
    <vt:vector size="67" baseType="lpstr">
      <vt:lpstr>黑体</vt:lpstr>
      <vt:lpstr>Arial</vt:lpstr>
      <vt:lpstr>Calibri</vt:lpstr>
      <vt:lpstr>Cambria Math</vt:lpstr>
      <vt:lpstr>Times New Roman</vt:lpstr>
      <vt:lpstr>Verdana</vt:lpstr>
      <vt:lpstr>Wingdings</vt:lpstr>
      <vt:lpstr>Profile</vt:lpstr>
      <vt:lpstr>图片</vt:lpstr>
      <vt:lpstr>Equation</vt:lpstr>
      <vt:lpstr>第11章  表示和描述</vt:lpstr>
      <vt:lpstr>第11章  表示和描述</vt:lpstr>
      <vt:lpstr>11.1.1  边界追踪</vt:lpstr>
      <vt:lpstr>11.1.1  边界追踪</vt:lpstr>
      <vt:lpstr>11.1.2  链码</vt:lpstr>
      <vt:lpstr>11.1.2  链码</vt:lpstr>
      <vt:lpstr>11.1.2  链码</vt:lpstr>
      <vt:lpstr>11.1.3  最小周长多边形近似</vt:lpstr>
      <vt:lpstr>11.1.3  最小周长多边形近似</vt:lpstr>
      <vt:lpstr>11.1.3  最小周长多边形近似</vt:lpstr>
      <vt:lpstr>11.1.4  其他多边形近似</vt:lpstr>
      <vt:lpstr>11.1.4  其他多边形近似</vt:lpstr>
      <vt:lpstr>11.1.5  标记图</vt:lpstr>
      <vt:lpstr>11.1.5  标记图</vt:lpstr>
      <vt:lpstr>11.1.6  边界线段</vt:lpstr>
      <vt:lpstr>11.1.7  骨架</vt:lpstr>
      <vt:lpstr>11.1.7  骨架</vt:lpstr>
      <vt:lpstr>11.1.7  骨架</vt:lpstr>
      <vt:lpstr>11.1.7  骨架</vt:lpstr>
      <vt:lpstr>第11章  表示和描述</vt:lpstr>
      <vt:lpstr>11.2.1  简单的边界描绘子  </vt:lpstr>
      <vt:lpstr>11.2.2  形状数  </vt:lpstr>
      <vt:lpstr>11.2.2  形状数  </vt:lpstr>
      <vt:lpstr>11.2.3  傅里叶描绘子  </vt:lpstr>
      <vt:lpstr>11.2.3  傅里叶描绘子  </vt:lpstr>
      <vt:lpstr>11.2.3  傅里叶描绘子  </vt:lpstr>
      <vt:lpstr>11.2.4  统计矩  </vt:lpstr>
      <vt:lpstr>第11章  表示和描述</vt:lpstr>
      <vt:lpstr>11.3.1  一些简单的区域描绘子    </vt:lpstr>
      <vt:lpstr>11.3.2  拓扑描绘子    </vt:lpstr>
      <vt:lpstr>11.3.2  拓扑描绘子    </vt:lpstr>
      <vt:lpstr>11.3.2  拓扑描绘子    </vt:lpstr>
      <vt:lpstr>11.3.3  纹理    </vt:lpstr>
      <vt:lpstr>11.3.3  纹理    </vt:lpstr>
      <vt:lpstr>11.3.3  纹理    </vt:lpstr>
      <vt:lpstr>11.3.3  纹理    </vt:lpstr>
      <vt:lpstr>11.3.3  纹理    </vt:lpstr>
      <vt:lpstr>11.3.3  纹理    </vt:lpstr>
      <vt:lpstr>11.3.3  纹理    </vt:lpstr>
      <vt:lpstr>11.3.3  纹理    </vt:lpstr>
      <vt:lpstr>11.3.3  纹理    </vt:lpstr>
      <vt:lpstr>11.3.3  纹理    </vt:lpstr>
      <vt:lpstr>11.3.3  纹理    </vt:lpstr>
      <vt:lpstr>11.3.4  不变矩   </vt:lpstr>
      <vt:lpstr>11.3.4  不变矩   </vt:lpstr>
      <vt:lpstr>11.3.4  不变矩   </vt:lpstr>
      <vt:lpstr>第11章  表示和描述</vt:lpstr>
      <vt:lpstr>11.4  主成分描绘  </vt:lpstr>
      <vt:lpstr>11.4  主成分描绘 </vt:lpstr>
      <vt:lpstr>11.4  主成分描绘  </vt:lpstr>
      <vt:lpstr>11.4  主成分描绘  </vt:lpstr>
      <vt:lpstr>11.4  主成分描绘  </vt:lpstr>
      <vt:lpstr>11.4  主成分描绘  </vt:lpstr>
      <vt:lpstr>第11章  表示和描述</vt:lpstr>
      <vt:lpstr>11.5  关系描绘子  </vt:lpstr>
      <vt:lpstr>11.5  关系描绘子  </vt:lpstr>
      <vt:lpstr>11.5  关系描绘子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Weekly Report</dc:title>
  <dc:creator>不忘初心</dc:creator>
  <cp:lastModifiedBy>Adam Zhou</cp:lastModifiedBy>
  <cp:revision>708</cp:revision>
  <dcterms:created xsi:type="dcterms:W3CDTF">2016-10-17T14:39:00Z</dcterms:created>
  <dcterms:modified xsi:type="dcterms:W3CDTF">2025-12-01T07:33:57Z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