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65"/>
  </p:notesMasterIdLst>
  <p:sldIdLst>
    <p:sldId id="459" r:id="rId2"/>
    <p:sldId id="258" r:id="rId3"/>
    <p:sldId id="416" r:id="rId4"/>
    <p:sldId id="429" r:id="rId5"/>
    <p:sldId id="257" r:id="rId6"/>
    <p:sldId id="430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431" r:id="rId16"/>
    <p:sldId id="290" r:id="rId17"/>
    <p:sldId id="407" r:id="rId18"/>
    <p:sldId id="292" r:id="rId19"/>
    <p:sldId id="293" r:id="rId20"/>
    <p:sldId id="294" r:id="rId21"/>
    <p:sldId id="408" r:id="rId22"/>
    <p:sldId id="296" r:id="rId23"/>
    <p:sldId id="297" r:id="rId24"/>
    <p:sldId id="298" r:id="rId25"/>
    <p:sldId id="432" r:id="rId26"/>
    <p:sldId id="302" r:id="rId27"/>
    <p:sldId id="409" r:id="rId28"/>
    <p:sldId id="304" r:id="rId29"/>
    <p:sldId id="305" r:id="rId30"/>
    <p:sldId id="306" r:id="rId31"/>
    <p:sldId id="307" r:id="rId32"/>
    <p:sldId id="308" r:id="rId33"/>
    <p:sldId id="434" r:id="rId34"/>
    <p:sldId id="310" r:id="rId35"/>
    <p:sldId id="460" r:id="rId36"/>
    <p:sldId id="311" r:id="rId37"/>
    <p:sldId id="312" r:id="rId38"/>
    <p:sldId id="313" r:id="rId39"/>
    <p:sldId id="435" r:id="rId40"/>
    <p:sldId id="462" r:id="rId41"/>
    <p:sldId id="315" r:id="rId42"/>
    <p:sldId id="436" r:id="rId43"/>
    <p:sldId id="464" r:id="rId44"/>
    <p:sldId id="317" r:id="rId45"/>
    <p:sldId id="424" r:id="rId46"/>
    <p:sldId id="437" r:id="rId47"/>
    <p:sldId id="428" r:id="rId48"/>
    <p:sldId id="438" r:id="rId49"/>
    <p:sldId id="439" r:id="rId50"/>
    <p:sldId id="440" r:id="rId51"/>
    <p:sldId id="441" r:id="rId52"/>
    <p:sldId id="442" r:id="rId53"/>
    <p:sldId id="443" r:id="rId54"/>
    <p:sldId id="444" r:id="rId55"/>
    <p:sldId id="445" r:id="rId56"/>
    <p:sldId id="446" r:id="rId57"/>
    <p:sldId id="447" r:id="rId58"/>
    <p:sldId id="448" r:id="rId59"/>
    <p:sldId id="449" r:id="rId60"/>
    <p:sldId id="450" r:id="rId61"/>
    <p:sldId id="451" r:id="rId62"/>
    <p:sldId id="452" r:id="rId63"/>
    <p:sldId id="453" r:id="rId64"/>
  </p:sldIdLst>
  <p:sldSz cx="9144000" cy="6858000" type="screen4x3"/>
  <p:notesSz cx="6858000" cy="9947275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66" autoAdjust="0"/>
    <p:restoredTop sz="75330" autoAdjust="0"/>
  </p:normalViewPr>
  <p:slideViewPr>
    <p:cSldViewPr>
      <p:cViewPr varScale="1">
        <p:scale>
          <a:sx n="67" d="100"/>
          <a:sy n="67" d="100"/>
        </p:scale>
        <p:origin x="1663" y="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35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>
            <a:extLst>
              <a:ext uri="{FF2B5EF4-FFF2-40B4-BE49-F238E27FC236}">
                <a16:creationId xmlns:a16="http://schemas.microsoft.com/office/drawing/2014/main" id="{D9687105-E72D-9A4B-86FD-341008087FD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027" tIns="48014" rIns="96027" bIns="48014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4627" name="Rectangle 3">
            <a:extLst>
              <a:ext uri="{FF2B5EF4-FFF2-40B4-BE49-F238E27FC236}">
                <a16:creationId xmlns:a16="http://schemas.microsoft.com/office/drawing/2014/main" id="{53949525-A2ED-554E-97AC-BBFE8F904CD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027" tIns="48014" rIns="96027" bIns="4801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42975" y="746125"/>
            <a:ext cx="4972050" cy="3730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9" name="Rectangle 5">
            <a:extLst>
              <a:ext uri="{FF2B5EF4-FFF2-40B4-BE49-F238E27FC236}">
                <a16:creationId xmlns:a16="http://schemas.microsoft.com/office/drawing/2014/main" id="{CF7B47A1-5D26-D34F-B735-55D5C62ABF6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724400"/>
            <a:ext cx="5486400" cy="447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027" tIns="48014" rIns="96027" bIns="480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154630" name="Rectangle 6">
            <a:extLst>
              <a:ext uri="{FF2B5EF4-FFF2-40B4-BE49-F238E27FC236}">
                <a16:creationId xmlns:a16="http://schemas.microsoft.com/office/drawing/2014/main" id="{8798DFD5-8F40-4049-AE03-2E1A7773024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880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027" tIns="48014" rIns="96027" bIns="48014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4631" name="Rectangle 7">
            <a:extLst>
              <a:ext uri="{FF2B5EF4-FFF2-40B4-BE49-F238E27FC236}">
                <a16:creationId xmlns:a16="http://schemas.microsoft.com/office/drawing/2014/main" id="{636FC04E-A102-F245-83AF-E662490959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44880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027" tIns="48014" rIns="96027" bIns="4801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fld id="{06707A12-F2A2-46AC-8CF9-E6E3E35598A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b="1"/>
              <a:t>线性</a:t>
            </a:r>
            <a:r>
              <a:rPr lang="en-US" altLang="zh-CN" b="1"/>
              <a:t>: </a:t>
            </a:r>
            <a:r>
              <a:rPr lang="zh-CN" altLang="en-US" b="1"/>
              <a:t>齐次性和</a:t>
            </a:r>
            <a:r>
              <a:rPr lang="zh-CN" altLang="zh-CN"/>
              <a:t>叠加</a:t>
            </a:r>
            <a:r>
              <a:rPr lang="zh-CN" altLang="en-US" b="1"/>
              <a:t>性</a:t>
            </a:r>
            <a:endParaRPr lang="zh-CN" altLang="en-US"/>
          </a:p>
        </p:txBody>
      </p:sp>
      <p:sp>
        <p:nvSpPr>
          <p:cNvPr id="17412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19138" indent="-2762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08075" indent="-220663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550988" indent="-220663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993900" indent="-220663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451100" indent="-2206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08300" indent="-2206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365500" indent="-2206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22700" indent="-2206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1F0531AD-3129-4E5D-8AD3-AEF4272FAA24}" type="slidenum">
              <a:rPr lang="en-US" altLang="zh-CN" sz="1300" smtClean="0"/>
              <a:pPr/>
              <a:t>5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84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FCA13D7D-0C70-4039-990F-67955C7D3B7A}" type="slidenum">
              <a:rPr lang="en-US" altLang="zh-CN" sz="1300" smtClean="0"/>
              <a:pPr/>
              <a:t>7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/>
              <a:t>概率分布函数（</a:t>
            </a:r>
            <a:r>
              <a:rPr lang="en-US" altLang="zh-CN"/>
              <a:t>Probability Distribution Function</a:t>
            </a:r>
            <a:r>
              <a:rPr lang="zh-CN" altLang="en-US"/>
              <a:t>）</a:t>
            </a:r>
          </a:p>
        </p:txBody>
      </p:sp>
      <p:sp>
        <p:nvSpPr>
          <p:cNvPr id="24580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19138" indent="-27622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08075" indent="-220663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550988" indent="-220663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993900" indent="-220663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451100" indent="-2206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08300" indent="-2206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365500" indent="-2206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22700" indent="-2206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25A8F523-AB80-4920-BA61-E0516D296978}" type="slidenum">
              <a:rPr lang="en-US" altLang="zh-CN" sz="1300" smtClean="0"/>
              <a:pPr/>
              <a:t>10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6707A12-F2A2-46AC-8CF9-E6E3E35598AA}" type="slidenum">
              <a:rPr lang="en-US" altLang="zh-CN" smtClean="0"/>
              <a:pPr>
                <a:defRPr/>
              </a:pPr>
              <a:t>17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6784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988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957B3AEF-4A0F-4232-ACA3-28B8C5D518EC}" type="slidenum">
              <a:rPr lang="en-US" altLang="zh-CN" sz="1300" smtClean="0"/>
              <a:pPr/>
              <a:t>26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计算复杂度可能非常高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6707A12-F2A2-46AC-8CF9-E6E3E35598AA}" type="slidenum">
              <a:rPr lang="en-US" altLang="zh-CN" smtClean="0"/>
              <a:pPr>
                <a:defRPr/>
              </a:pPr>
              <a:t>47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177914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第二代</a:t>
            </a:r>
            <a:r>
              <a:rPr lang="en-US" altLang="zh-CN" dirty="0"/>
              <a:t>(G2)CT </a:t>
            </a:r>
            <a:r>
              <a:rPr lang="zh-CN" altLang="en-US" dirty="0"/>
              <a:t>扫描器</a:t>
            </a:r>
            <a:r>
              <a:rPr lang="en-US" altLang="zh-CN" dirty="0"/>
              <a:t>[</a:t>
            </a:r>
            <a:r>
              <a:rPr lang="zh-CN" altLang="en-US" dirty="0"/>
              <a:t>见图</a:t>
            </a:r>
            <a:r>
              <a:rPr lang="en-US" altLang="zh-CN" dirty="0"/>
              <a:t>5.35(b)]</a:t>
            </a:r>
            <a:r>
              <a:rPr lang="zh-CN" altLang="en-US" dirty="0"/>
              <a:t>与第一代扫描器以相同的原理工作，但所用的射线束是扇形的。这就允许使用多个检测器，因而源</a:t>
            </a:r>
            <a:r>
              <a:rPr lang="en-US" altLang="zh-CN" dirty="0"/>
              <a:t>/</a:t>
            </a:r>
            <a:r>
              <a:rPr lang="zh-CN" altLang="en-US" dirty="0"/>
              <a:t>检测器对的平移较少。第三代</a:t>
            </a:r>
            <a:r>
              <a:rPr lang="en-US" altLang="zh-CN" dirty="0"/>
              <a:t>(G3)</a:t>
            </a:r>
            <a:r>
              <a:rPr lang="zh-CN" altLang="en-US" dirty="0"/>
              <a:t>扫描器较早期的前两代</a:t>
            </a:r>
            <a:r>
              <a:rPr lang="en-US" altLang="zh-CN" dirty="0"/>
              <a:t>CT </a:t>
            </a:r>
            <a:r>
              <a:rPr lang="zh-CN" altLang="en-US" dirty="0"/>
              <a:t>在几何原理上有较大的改进。如图</a:t>
            </a:r>
            <a:r>
              <a:rPr lang="en-US" altLang="zh-CN" dirty="0"/>
              <a:t>5.35(c)</a:t>
            </a:r>
            <a:r>
              <a:rPr lang="zh-CN" altLang="en-US" dirty="0"/>
              <a:t>所示，</a:t>
            </a:r>
            <a:r>
              <a:rPr lang="en-US" altLang="zh-CN" dirty="0"/>
              <a:t>G3 </a:t>
            </a:r>
            <a:r>
              <a:rPr lang="zh-CN" altLang="en-US" dirty="0"/>
              <a:t>扫描器使用足够长的一族检测器</a:t>
            </a:r>
            <a:r>
              <a:rPr lang="en-US" altLang="zh-CN" dirty="0"/>
              <a:t>(</a:t>
            </a:r>
            <a:r>
              <a:rPr lang="zh-CN" altLang="en-US" dirty="0"/>
              <a:t>约有</a:t>
            </a:r>
            <a:r>
              <a:rPr lang="en-US" altLang="zh-CN" dirty="0"/>
              <a:t>1000</a:t>
            </a:r>
            <a:r>
              <a:rPr lang="zh-CN" altLang="en-US" dirty="0"/>
              <a:t>个独立的检测器</a:t>
            </a:r>
            <a:r>
              <a:rPr lang="en-US" altLang="zh-CN" dirty="0"/>
              <a:t>)</a:t>
            </a:r>
            <a:r>
              <a:rPr lang="zh-CN" altLang="en-US" dirty="0"/>
              <a:t>来覆盖一个更宽射线束的整个视野。因此，每个角度的增量都会产生一个完整的投影从而消除了如 </a:t>
            </a:r>
            <a:r>
              <a:rPr lang="en-US" altLang="zh-CN" dirty="0"/>
              <a:t>G1</a:t>
            </a:r>
            <a:r>
              <a:rPr lang="zh-CN" altLang="en-US" dirty="0"/>
              <a:t>和 </a:t>
            </a:r>
            <a:r>
              <a:rPr lang="en-US" altLang="zh-CN" dirty="0"/>
              <a:t>G2 </a:t>
            </a:r>
            <a:r>
              <a:rPr lang="zh-CN" altLang="en-US" dirty="0"/>
              <a:t>扫描器那样对源</a:t>
            </a:r>
            <a:r>
              <a:rPr lang="en-US" altLang="zh-CN" dirty="0"/>
              <a:t>/</a:t>
            </a:r>
            <a:r>
              <a:rPr lang="zh-CN" altLang="en-US" dirty="0"/>
              <a:t>检测器对的平移的需要。第四代</a:t>
            </a:r>
            <a:r>
              <a:rPr lang="en-US" altLang="zh-CN" dirty="0"/>
              <a:t>(G4)</a:t>
            </a:r>
            <a:r>
              <a:rPr lang="zh-CN" altLang="en-US" dirty="0"/>
              <a:t>扫描器更进一步。它使用一个圆环检测器</a:t>
            </a:r>
            <a:r>
              <a:rPr lang="en-US" altLang="zh-CN" dirty="0"/>
              <a:t>(</a:t>
            </a:r>
            <a:r>
              <a:rPr lang="zh-CN" altLang="en-US" dirty="0"/>
              <a:t>约有 </a:t>
            </a:r>
            <a:r>
              <a:rPr lang="en-US" altLang="zh-CN" dirty="0"/>
              <a:t>5000 </a:t>
            </a:r>
            <a:r>
              <a:rPr lang="zh-CN" altLang="en-US" dirty="0"/>
              <a:t>个独立的检测器</a:t>
            </a:r>
            <a:r>
              <a:rPr lang="en-US" altLang="zh-CN" dirty="0"/>
              <a:t>)</a:t>
            </a:r>
            <a:r>
              <a:rPr lang="zh-CN" altLang="en-US" dirty="0"/>
              <a:t>，仅仅射线源做旋转。</a:t>
            </a:r>
            <a:r>
              <a:rPr lang="en-US" altLang="zh-CN" dirty="0"/>
              <a:t>G3 </a:t>
            </a:r>
            <a:r>
              <a:rPr lang="zh-CN" altLang="en-US" dirty="0"/>
              <a:t>和 </a:t>
            </a:r>
            <a:r>
              <a:rPr lang="en-US" altLang="zh-CN" dirty="0"/>
              <a:t>G4 </a:t>
            </a:r>
            <a:r>
              <a:rPr lang="zh-CN" altLang="en-US" dirty="0"/>
              <a:t>扫描器的重要优点是速度快，主要缺点是造价高和较大的 </a:t>
            </a:r>
            <a:r>
              <a:rPr lang="en-US" altLang="zh-CN" dirty="0"/>
              <a:t>X</a:t>
            </a:r>
            <a:r>
              <a:rPr lang="zh-CN" altLang="en-US" dirty="0"/>
              <a:t>射线散射</a:t>
            </a:r>
            <a:r>
              <a:rPr lang="en-US" altLang="zh-CN" dirty="0"/>
              <a:t>,</a:t>
            </a:r>
            <a:r>
              <a:rPr lang="zh-CN" altLang="en-US" dirty="0"/>
              <a:t>，要比</a:t>
            </a:r>
            <a:r>
              <a:rPr lang="en-US" altLang="zh-CN" dirty="0"/>
              <a:t>G1</a:t>
            </a:r>
            <a:r>
              <a:rPr lang="zh-CN" altLang="en-US" dirty="0"/>
              <a:t>和 </a:t>
            </a:r>
            <a:r>
              <a:rPr lang="en-US" altLang="zh-CN" dirty="0"/>
              <a:t>G2 </a:t>
            </a:r>
            <a:r>
              <a:rPr lang="zh-CN" altLang="en-US" dirty="0"/>
              <a:t>扫描器更高的剂量才能达到可比拟的信噪比特性。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6707A12-F2A2-46AC-8CF9-E6E3E35598AA}" type="slidenum">
              <a:rPr lang="en-US" altLang="zh-CN" smtClean="0"/>
              <a:pPr>
                <a:defRPr/>
              </a:pPr>
              <a:t>54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327261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用刚刚讨论的方法形成的反投影图像有时称为层图</a:t>
            </a:r>
            <a:r>
              <a:rPr lang="en-US" altLang="zh-CN" dirty="0"/>
              <a:t>(1laminogram)</a:t>
            </a:r>
            <a:r>
              <a:rPr lang="zh-CN" altLang="en-US" dirty="0"/>
              <a:t>。可以隐含地将层图理解为仅仅是对产生投影的图像的一个近似。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6707A12-F2A2-46AC-8CF9-E6E3E35598AA}" type="slidenum">
              <a:rPr lang="en-US" altLang="zh-CN" smtClean="0"/>
              <a:pPr>
                <a:defRPr/>
              </a:pPr>
              <a:t>57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943814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6707A12-F2A2-46AC-8CF9-E6E3E35598AA}" type="slidenum">
              <a:rPr lang="en-US" altLang="zh-CN" smtClean="0"/>
              <a:pPr>
                <a:defRPr/>
              </a:pPr>
              <a:t>58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432444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在原理上，我们可以简单地使用 </a:t>
            </a:r>
            <a:r>
              <a:rPr lang="en-US" altLang="zh-CN" dirty="0"/>
              <a:t>F(</a:t>
            </a:r>
            <a:r>
              <a:rPr lang="zh-CN" altLang="en-US" dirty="0"/>
              <a:t>，</a:t>
            </a:r>
            <a:r>
              <a:rPr lang="en-US" altLang="zh-CN" dirty="0"/>
              <a:t>v)</a:t>
            </a:r>
            <a:r>
              <a:rPr lang="zh-CN" altLang="en-US" dirty="0"/>
              <a:t>的傅里叶反变换得到</a:t>
            </a:r>
            <a:r>
              <a:rPr lang="en-US" altLang="zh-CN" dirty="0"/>
              <a:t>f(</a:t>
            </a:r>
            <a:r>
              <a:rPr lang="en-US" altLang="zh-CN" dirty="0" err="1"/>
              <a:t>x,y</a:t>
            </a:r>
            <a:r>
              <a:rPr lang="en-US" altLang="zh-CN" dirty="0"/>
              <a:t>) </a:t>
            </a:r>
            <a:r>
              <a:rPr lang="zh-CN" altLang="en-US" dirty="0"/>
              <a:t>，然而，这是高代价的计算，因为它涉及二维变换的反变换。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6707A12-F2A2-46AC-8CF9-E6E3E35598AA}" type="slidenum">
              <a:rPr lang="en-US" altLang="zh-CN" smtClean="0"/>
              <a:pPr>
                <a:defRPr/>
              </a:pPr>
              <a:t>59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706370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8852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44D665F3-78AE-4B2B-829B-A2B5951D34F8}" type="slidenum">
              <a:rPr lang="en-US" altLang="zh-CN" sz="1300" smtClean="0"/>
              <a:pPr/>
              <a:t>61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dirty="0"/>
              <a:t>使用汉明窗的反投影有较小振铃，但是稍微多一些模糊</a:t>
            </a:r>
          </a:p>
        </p:txBody>
      </p:sp>
      <p:sp>
        <p:nvSpPr>
          <p:cNvPr id="80900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810584F7-5636-468E-8A39-DC65C9113990}" type="slidenum">
              <a:rPr lang="en-US" altLang="zh-CN" sz="1300" smtClean="0"/>
              <a:pPr/>
              <a:t>62</a:t>
            </a:fld>
            <a:endParaRPr lang="en-US" altLang="zh-CN" sz="13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948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0474186-874D-4A8E-8904-CD360D75FA84}" type="slidenum">
              <a:rPr lang="en-US" altLang="zh-CN" sz="1300" smtClean="0"/>
              <a:pPr/>
              <a:t>63</a:t>
            </a:fld>
            <a:endParaRPr lang="en-US" altLang="zh-CN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_空白"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9275" y="15875"/>
            <a:ext cx="938213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14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916832"/>
            <a:ext cx="7772400" cy="1371600"/>
          </a:xfrm>
        </p:spPr>
        <p:txBody>
          <a:bodyPr/>
          <a:lstStyle>
            <a:lvl1pPr algn="ctr">
              <a:defRPr sz="4000"/>
            </a:lvl1pPr>
          </a:lstStyle>
          <a:p>
            <a:pPr lvl="0"/>
            <a:r>
              <a:rPr lang="zh-CN" altLang="en-US" noProof="0"/>
              <a:t>单击此处编辑母版标题样式</a:t>
            </a:r>
            <a:endParaRPr lang="zh-CN" altLang="en-US" noProof="0" dirty="0"/>
          </a:p>
        </p:txBody>
      </p:sp>
      <p:sp>
        <p:nvSpPr>
          <p:cNvPr id="7014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4133056"/>
            <a:ext cx="7010400" cy="1600200"/>
          </a:xfrm>
        </p:spPr>
        <p:txBody>
          <a:bodyPr/>
          <a:lstStyle>
            <a:lvl1pPr marL="0" indent="0" algn="ctr">
              <a:buFont typeface="Wingdings" charset="0"/>
              <a:buNone/>
              <a:defRPr sz="2200"/>
            </a:lvl1pPr>
          </a:lstStyle>
          <a:p>
            <a:pPr lvl="0"/>
            <a:r>
              <a:rPr lang="zh-CN" altLang="en-US" noProof="0"/>
              <a:t>单击此处编辑母版副标题样式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540425813"/>
      </p:ext>
    </p:extLst>
  </p:cSld>
  <p:clrMapOvr>
    <a:masterClrMapping/>
  </p:clrMapOvr>
  <p:transition/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lang="zh-CN" altLang="en-US" dirty="0" smtClean="0"/>
            </a:lvl1pPr>
            <a:lvl2pPr>
              <a:defRPr lang="zh-CN" altLang="en-US" dirty="0" smtClean="0"/>
            </a:lvl2pPr>
            <a:lvl3pPr>
              <a:defRPr lang="zh-CN" altLang="en-US" dirty="0" smtClean="0"/>
            </a:lvl3pPr>
            <a:lvl4pPr>
              <a:defRPr lang="zh-CN" altLang="en-US" dirty="0" smtClean="0"/>
            </a:lvl4pPr>
            <a:lvl5pPr>
              <a:defRPr lang="zh-CN" altLang="en-US" dirty="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D9B8FA6-4C96-F345-ABBA-D2D15DB8F5D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5E60380-D4DE-5649-B31A-B4D714BEB5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9B81359-7BD9-F64E-AC14-620C8940F8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5DD1E45C-88DA-45A1-BF7B-3121B0600A9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81339055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695495B9-92B2-AD4F-A43F-7508ACA02B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DF35E542-E878-8241-A821-360E462492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1CDA717-85CF-4446-8580-606FEA9BCB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7715A9E5-8D26-46FB-AE5D-2C23F8E71F6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2737824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9FC507E-FD39-144D-A8B9-ECCE422351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69C478E-CE51-214A-95A4-DE93E59F5E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6470078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66738" y="1341438"/>
            <a:ext cx="3924300" cy="49672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3438" y="1341438"/>
            <a:ext cx="3924300" cy="49672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9FC507E-FD39-144D-A8B9-ECCE422351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669C478E-CE51-214A-95A4-DE93E59F5E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66436031"/>
      </p:ext>
    </p:extLst>
  </p:cSld>
  <p:clrMapOvr>
    <a:masterClrMapping/>
  </p:clrMapOvr>
  <p:transition/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FC507E-FD39-144D-A8B9-ECCE422351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9C478E-CE51-214A-95A4-DE93E59F5E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1472286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8E425736-1130-704E-B031-928ECD671D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DE330927-7F83-7D4C-9AD0-7493082758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DA89C50-B6B4-1A4B-A966-2B6B6CB99B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D21E454F-BF08-419F-8B47-49924FFFE6E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2881543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685800" y="2393950"/>
            <a:ext cx="7772400" cy="109538"/>
          </a:xfrm>
          <a:custGeom>
            <a:avLst/>
            <a:gdLst>
              <a:gd name="T0" fmla="*/ 0 w 1000"/>
              <a:gd name="T1" fmla="*/ 0 h 1000"/>
              <a:gd name="T2" fmla="*/ 2147483646 w 1000"/>
              <a:gd name="T3" fmla="*/ 0 h 1000"/>
              <a:gd name="T4" fmla="*/ 2147483646 w 1000"/>
              <a:gd name="T5" fmla="*/ 2147483646 h 1000"/>
              <a:gd name="T6" fmla="*/ 0 w 1000"/>
              <a:gd name="T7" fmla="*/ 2147483646 h 1000"/>
              <a:gd name="T8" fmla="*/ 0 w 1000"/>
              <a:gd name="T9" fmla="*/ 0 h 1000"/>
              <a:gd name="T10" fmla="*/ 2147483646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rgbClr val="3399FF"/>
          </a:solidFill>
          <a:ln w="9525">
            <a:solidFill>
              <a:srgbClr val="3399FF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5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9275" y="15875"/>
            <a:ext cx="938213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14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 algn="l">
              <a:defRPr sz="4000"/>
            </a:lvl1pPr>
          </a:lstStyle>
          <a:p>
            <a:pPr lvl="0"/>
            <a:r>
              <a:rPr lang="zh-CN" altLang="en-US" noProof="0"/>
              <a:t>单击此处编辑母版标题样式</a:t>
            </a:r>
            <a:endParaRPr lang="zh-CN" altLang="en-US" noProof="0" dirty="0"/>
          </a:p>
        </p:txBody>
      </p:sp>
      <p:sp>
        <p:nvSpPr>
          <p:cNvPr id="7014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501008"/>
            <a:ext cx="7010400" cy="1600200"/>
          </a:xfrm>
        </p:spPr>
        <p:txBody>
          <a:bodyPr/>
          <a:lstStyle>
            <a:lvl1pPr marL="0" indent="0" algn="l">
              <a:buFont typeface="Wingdings" charset="0"/>
              <a:buNone/>
              <a:defRPr sz="2200"/>
            </a:lvl1pPr>
          </a:lstStyle>
          <a:p>
            <a:pPr lvl="0"/>
            <a:r>
              <a:rPr lang="zh-CN" altLang="en-US" noProof="0" dirty="0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226441607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9FC507E-FD39-144D-A8B9-ECCE422351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669C478E-CE51-214A-95A4-DE93E59F5E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0490539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9FC507E-FD39-144D-A8B9-ECCE422351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669C478E-CE51-214A-95A4-DE93E59F5E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6109568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9FC507E-FD39-144D-A8B9-ECCE422351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69C478E-CE51-214A-95A4-DE93E59F5E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99482347"/>
      </p:ext>
    </p:extLst>
  </p:cSld>
  <p:clrMapOvr>
    <a:masterClrMapping/>
  </p:clrMapOvr>
  <p:transition/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60039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60039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9FC507E-FD39-144D-A8B9-ECCE422351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69C478E-CE51-214A-95A4-DE93E59F5E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12798516"/>
      </p:ext>
    </p:extLst>
  </p:cSld>
  <p:clrMapOvr>
    <a:masterClrMapping/>
  </p:clrMapOvr>
  <p:transition/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、文本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67627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566738" y="1341438"/>
            <a:ext cx="3924300" cy="496728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3438" y="1341438"/>
            <a:ext cx="3924300" cy="496728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9FC507E-FD39-144D-A8B9-ECCE422351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669C478E-CE51-214A-95A4-DE93E59F5E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8682704"/>
      </p:ext>
    </p:extLst>
  </p:cSld>
  <p:clrMapOvr>
    <a:masterClrMapping/>
  </p:clrMapOvr>
  <p:transition/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3">
            <a:extLst>
              <a:ext uri="{FF2B5EF4-FFF2-40B4-BE49-F238E27FC236}">
                <a16:creationId xmlns:a16="http://schemas.microsoft.com/office/drawing/2014/main" id="{F93EDFB2-2916-9446-AFD8-B90BCC8BE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页脚占位符 4">
            <a:extLst>
              <a:ext uri="{FF2B5EF4-FFF2-40B4-BE49-F238E27FC236}">
                <a16:creationId xmlns:a16="http://schemas.microsoft.com/office/drawing/2014/main" id="{B0D3CDC4-5898-3E4C-938B-C57E18FB5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灯片编号占位符 5">
            <a:extLst>
              <a:ext uri="{FF2B5EF4-FFF2-40B4-BE49-F238E27FC236}">
                <a16:creationId xmlns:a16="http://schemas.microsoft.com/office/drawing/2014/main" id="{5076B782-7BC0-254D-BB14-667AFE271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28FE3A39-307C-4DCB-8AA0-48D20F6F9DD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293386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>
            <a:extLst>
              <a:ext uri="{FF2B5EF4-FFF2-40B4-BE49-F238E27FC236}">
                <a16:creationId xmlns:a16="http://schemas.microsoft.com/office/drawing/2014/main" id="{3160783A-E240-0C41-BB49-34C0DDA81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3ECB8604-FBB3-9840-A61A-13489EC3E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灯片编号占位符 5">
            <a:extLst>
              <a:ext uri="{FF2B5EF4-FFF2-40B4-BE49-F238E27FC236}">
                <a16:creationId xmlns:a16="http://schemas.microsoft.com/office/drawing/2014/main" id="{F66341ED-C262-D140-B52A-74C234B29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7F66C6B3-74CF-4260-A8AB-5576BF0813C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54922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5448F3C9-1E60-C947-B55C-CE78A837D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3D723A21-4B65-4848-BA09-F886821D9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4450C667-0FAB-EB41-ADB7-2ABB53A61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1A408BAC-A877-4A0A-B685-B78575701C3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298182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5D8ABFFC-42CB-9D4A-B12B-76E5DDB2E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CB4ACED3-6EB9-B84A-BFA7-A672A5BFA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1CBEE2DB-5A22-9C48-8C3A-71E715B0B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11152FCB-DFA8-4F44-82E6-31E468949D1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63161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2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9275" y="15875"/>
            <a:ext cx="938213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0418" name="Rectangle 2">
            <a:extLst>
              <a:ext uri="{FF2B5EF4-FFF2-40B4-BE49-F238E27FC236}">
                <a16:creationId xmlns:a16="http://schemas.microsoft.com/office/drawing/2014/main" id="{E60210C3-6C2D-074C-A8B3-F917FA15A3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700419" name="Rectangle 3">
            <a:extLst>
              <a:ext uri="{FF2B5EF4-FFF2-40B4-BE49-F238E27FC236}">
                <a16:creationId xmlns:a16="http://schemas.microsoft.com/office/drawing/2014/main" id="{863929A3-DCCC-604D-B8F6-6CA0AA9E7B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341438"/>
            <a:ext cx="8001000" cy="4967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  <a:endParaRPr lang="en-US" altLang="zh-CN"/>
          </a:p>
          <a:p>
            <a:pPr lvl="1"/>
            <a:r>
              <a:rPr lang="zh-CN" altLang="en-US"/>
              <a:t>第二级</a:t>
            </a:r>
            <a:endParaRPr lang="en-US" altLang="zh-CN"/>
          </a:p>
          <a:p>
            <a:pPr lvl="2"/>
            <a:r>
              <a:rPr lang="zh-CN" altLang="en-US"/>
              <a:t>第三级</a:t>
            </a:r>
            <a:endParaRPr lang="en-US" altLang="zh-CN"/>
          </a:p>
          <a:p>
            <a:pPr lvl="3"/>
            <a:r>
              <a:rPr lang="zh-CN" altLang="en-US"/>
              <a:t>第四级</a:t>
            </a:r>
            <a:endParaRPr lang="en-US" altLang="zh-CN"/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9" name="AutoShape 4"/>
          <p:cNvSpPr>
            <a:spLocks noChangeArrowheads="1"/>
          </p:cNvSpPr>
          <p:nvPr/>
        </p:nvSpPr>
        <p:spPr bwMode="auto">
          <a:xfrm>
            <a:off x="566738" y="1119188"/>
            <a:ext cx="7958137" cy="109537"/>
          </a:xfrm>
          <a:custGeom>
            <a:avLst/>
            <a:gdLst>
              <a:gd name="T0" fmla="*/ 0 w 1000"/>
              <a:gd name="T1" fmla="*/ 0 h 1000"/>
              <a:gd name="T2" fmla="*/ 2147483646 w 1000"/>
              <a:gd name="T3" fmla="*/ 0 h 1000"/>
              <a:gd name="T4" fmla="*/ 2147483646 w 1000"/>
              <a:gd name="T5" fmla="*/ 2147483646 h 1000"/>
              <a:gd name="T6" fmla="*/ 0 w 1000"/>
              <a:gd name="T7" fmla="*/ 2147483646 h 1000"/>
              <a:gd name="T8" fmla="*/ 0 w 1000"/>
              <a:gd name="T9" fmla="*/ 0 h 1000"/>
              <a:gd name="T10" fmla="*/ 2147483646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rgbClr val="3399FF"/>
          </a:solidFill>
          <a:ln w="9525">
            <a:solidFill>
              <a:srgbClr val="3399FF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0422" name="Rectangle 6">
            <a:extLst>
              <a:ext uri="{FF2B5EF4-FFF2-40B4-BE49-F238E27FC236}">
                <a16:creationId xmlns:a16="http://schemas.microsoft.com/office/drawing/2014/main" id="{D9FC507E-FD39-144D-A8B9-ECCE4223510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FontTx/>
              <a:buNone/>
              <a:defRPr sz="1200">
                <a:latin typeface="Verdana" charset="0"/>
                <a:ea typeface="宋体" charset="0"/>
                <a:cs typeface="宋体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00423" name="Rectangle 7">
            <a:extLst>
              <a:ext uri="{FF2B5EF4-FFF2-40B4-BE49-F238E27FC236}">
                <a16:creationId xmlns:a16="http://schemas.microsoft.com/office/drawing/2014/main" id="{669C478E-CE51-214A-95A4-DE93E59F5EF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191375" y="6624638"/>
            <a:ext cx="1952625" cy="233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sz="1200">
                <a:latin typeface="Verdana" charset="0"/>
                <a:ea typeface="宋体" charset="0"/>
                <a:cs typeface="宋体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56" r:id="rId1"/>
    <p:sldLayoutId id="2147484957" r:id="rId2"/>
    <p:sldLayoutId id="2147484958" r:id="rId3"/>
    <p:sldLayoutId id="2147484948" r:id="rId4"/>
    <p:sldLayoutId id="2147484949" r:id="rId5"/>
    <p:sldLayoutId id="2147484950" r:id="rId6"/>
    <p:sldLayoutId id="2147484959" r:id="rId7"/>
    <p:sldLayoutId id="2147484960" r:id="rId8"/>
    <p:sldLayoutId id="2147484951" r:id="rId9"/>
    <p:sldLayoutId id="2147484952" r:id="rId10"/>
    <p:sldLayoutId id="2147484953" r:id="rId11"/>
    <p:sldLayoutId id="2147484954" r:id="rId12"/>
    <p:sldLayoutId id="2147484955" r:id="rId13"/>
    <p:sldLayoutId id="2147484961" r:id="rId14"/>
    <p:sldLayoutId id="2147484962" r:id="rId15"/>
    <p:sldLayoutId id="2147484963" r:id="rId16"/>
    <p:sldLayoutId id="2147484964" r:id="rId17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800">
          <a:solidFill>
            <a:schemeClr val="tx2"/>
          </a:solidFill>
          <a:latin typeface="Times New Roman" charset="0"/>
          <a:ea typeface="黑体" charset="0"/>
          <a:cs typeface="黑体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800">
          <a:solidFill>
            <a:schemeClr val="tx2"/>
          </a:solidFill>
          <a:latin typeface="Times New Roman" charset="0"/>
          <a:ea typeface="黑体" charset="0"/>
          <a:cs typeface="黑体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800">
          <a:solidFill>
            <a:schemeClr val="tx2"/>
          </a:solidFill>
          <a:latin typeface="Times New Roman" charset="0"/>
          <a:ea typeface="黑体" charset="0"/>
          <a:cs typeface="黑体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800">
          <a:solidFill>
            <a:schemeClr val="tx2"/>
          </a:solidFill>
          <a:latin typeface="Times New Roman" charset="0"/>
          <a:ea typeface="黑体" charset="0"/>
          <a:cs typeface="黑体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imes New Roman" charset="0"/>
          <a:ea typeface="黑体" charset="0"/>
          <a:cs typeface="黑体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imes New Roman" charset="0"/>
          <a:ea typeface="黑体" charset="0"/>
          <a:cs typeface="黑体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imes New Roman" charset="0"/>
          <a:ea typeface="黑体" charset="0"/>
          <a:cs typeface="黑体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imes New Roman" charset="0"/>
          <a:ea typeface="黑体" charset="0"/>
          <a:cs typeface="黑体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anose="05000000000000000000" pitchFamily="2" charset="2"/>
        <a:buChar char="o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  <a:cs typeface="+mn-cs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anose="05000000000000000000" pitchFamily="2" charset="2"/>
        <a:buChar char="ü"/>
        <a:defRPr kumimoji="1">
          <a:solidFill>
            <a:schemeClr val="tx1"/>
          </a:solidFill>
          <a:latin typeface="+mn-lt"/>
          <a:ea typeface="+mn-ea"/>
          <a:cs typeface="+mn-cs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anose="05000000000000000000" pitchFamily="2" charset="2"/>
        <a:buChar char="Ø"/>
        <a:defRPr kumimoji="1" sz="1600">
          <a:solidFill>
            <a:schemeClr val="tx1"/>
          </a:solidFill>
          <a:latin typeface="+mn-lt"/>
          <a:ea typeface="+mn-ea"/>
          <a:cs typeface="+mn-cs"/>
        </a:defRPr>
      </a:lvl4pPr>
      <a:lvl5pPr marL="2093913" indent="-398463" algn="l" rtl="0" eaLnBrk="0" fontAlgn="base" hangingPunct="0">
        <a:spcBef>
          <a:spcPct val="20000"/>
        </a:spcBef>
        <a:spcAft>
          <a:spcPct val="0"/>
        </a:spcAft>
        <a:buClr>
          <a:srgbClr val="3399FF"/>
        </a:buClr>
        <a:buFont typeface="Wingdings" panose="05000000000000000000" pitchFamily="2" charset="2"/>
        <a:buChar char="l"/>
        <a:defRPr kumimoji="1" sz="1600">
          <a:solidFill>
            <a:schemeClr val="tx1"/>
          </a:solidFill>
          <a:latin typeface="+mn-lt"/>
          <a:ea typeface="+mn-ea"/>
          <a:cs typeface="+mn-cs"/>
        </a:defRPr>
      </a:lvl5pPr>
      <a:lvl6pPr marL="2551113" indent="-39846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3008313" indent="-39846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65513" indent="-39846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922713" indent="-39846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liuws@mail.ustc.edu.cn" TargetMode="External"/><Relationship Id="rId2" Type="http://schemas.openxmlformats.org/officeDocument/2006/relationships/hyperlink" Target="mailto:zhwg@ustc.edu.cn" TargetMode="Externa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3.png"/><Relationship Id="rId7" Type="http://schemas.openxmlformats.org/officeDocument/2006/relationships/image" Target="../media/image5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7.wmf"/><Relationship Id="rId5" Type="http://schemas.openxmlformats.org/officeDocument/2006/relationships/image" Target="../media/image4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image" Target="../media/image13.wmf"/><Relationship Id="rId3" Type="http://schemas.openxmlformats.org/officeDocument/2006/relationships/image" Target="../media/image8.wmf"/><Relationship Id="rId7" Type="http://schemas.openxmlformats.org/officeDocument/2006/relationships/image" Target="../media/image10.wmf"/><Relationship Id="rId12" Type="http://schemas.openxmlformats.org/officeDocument/2006/relationships/oleObject" Target="../embeddings/oleObject10.bin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12.wmf"/><Relationship Id="rId5" Type="http://schemas.openxmlformats.org/officeDocument/2006/relationships/image" Target="../media/image9.wmf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6.bin"/><Relationship Id="rId9" Type="http://schemas.openxmlformats.org/officeDocument/2006/relationships/image" Target="../media/image11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26.wmf"/><Relationship Id="rId4" Type="http://schemas.openxmlformats.org/officeDocument/2006/relationships/image" Target="../media/image23.wmf"/><Relationship Id="rId9" Type="http://schemas.openxmlformats.org/officeDocument/2006/relationships/oleObject" Target="../embeddings/oleObject14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image" Target="../media/image30.wmf"/><Relationship Id="rId7" Type="http://schemas.openxmlformats.org/officeDocument/2006/relationships/image" Target="../media/image32.wmf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31.wmf"/><Relationship Id="rId4" Type="http://schemas.openxmlformats.org/officeDocument/2006/relationships/oleObject" Target="../embeddings/oleObject16.bin"/><Relationship Id="rId9" Type="http://schemas.openxmlformats.org/officeDocument/2006/relationships/image" Target="../media/image33.w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7" Type="http://schemas.openxmlformats.org/officeDocument/2006/relationships/image" Target="../media/image40.wmf"/><Relationship Id="rId2" Type="http://schemas.openxmlformats.org/officeDocument/2006/relationships/oleObject" Target="../embeddings/oleObject1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39.wmf"/><Relationship Id="rId4" Type="http://schemas.openxmlformats.org/officeDocument/2006/relationships/oleObject" Target="../embeddings/oleObject20.bin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w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6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g"/><Relationship Id="rId5" Type="http://schemas.openxmlformats.org/officeDocument/2006/relationships/image" Target="../media/image56.png"/><Relationship Id="rId4" Type="http://schemas.openxmlformats.org/officeDocument/2006/relationships/image" Target="../media/image55.w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59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6.bin"/><Relationship Id="rId5" Type="http://schemas.openxmlformats.org/officeDocument/2006/relationships/image" Target="../media/image58.wmf"/><Relationship Id="rId4" Type="http://schemas.openxmlformats.org/officeDocument/2006/relationships/oleObject" Target="../embeddings/oleObject25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4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8.bin"/><Relationship Id="rId5" Type="http://schemas.openxmlformats.org/officeDocument/2006/relationships/image" Target="../media/image63.wmf"/><Relationship Id="rId4" Type="http://schemas.openxmlformats.org/officeDocument/2006/relationships/oleObject" Target="../embeddings/oleObject27.bin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4" Type="http://schemas.openxmlformats.org/officeDocument/2006/relationships/image" Target="../media/image68.wmf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image" Target="../media/image69.wmf"/><Relationship Id="rId7" Type="http://schemas.openxmlformats.org/officeDocument/2006/relationships/image" Target="../media/image71.wmf"/><Relationship Id="rId2" Type="http://schemas.openxmlformats.org/officeDocument/2006/relationships/oleObject" Target="../embeddings/oleObject30.bin"/><Relationship Id="rId1" Type="http://schemas.openxmlformats.org/officeDocument/2006/relationships/slideLayout" Target="../slideLayouts/slideLayout17.xml"/><Relationship Id="rId6" Type="http://schemas.openxmlformats.org/officeDocument/2006/relationships/oleObject" Target="../embeddings/oleObject32.bin"/><Relationship Id="rId11" Type="http://schemas.openxmlformats.org/officeDocument/2006/relationships/image" Target="../media/image72.png"/><Relationship Id="rId5" Type="http://schemas.openxmlformats.org/officeDocument/2006/relationships/image" Target="../media/image70.wmf"/><Relationship Id="rId4" Type="http://schemas.openxmlformats.org/officeDocument/2006/relationships/oleObject" Target="../embeddings/oleObject31.bin"/><Relationship Id="rId9" Type="http://schemas.openxmlformats.org/officeDocument/2006/relationships/image" Target="../media/image72.w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wmf"/><Relationship Id="rId2" Type="http://schemas.openxmlformats.org/officeDocument/2006/relationships/image" Target="../media/image75.w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w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w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wmf"/><Relationship Id="rId3" Type="http://schemas.openxmlformats.org/officeDocument/2006/relationships/image" Target="../media/image81.png"/><Relationship Id="rId7" Type="http://schemas.openxmlformats.org/officeDocument/2006/relationships/oleObject" Target="../embeddings/oleObject35.bin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83.wmf"/><Relationship Id="rId5" Type="http://schemas.openxmlformats.org/officeDocument/2006/relationships/oleObject" Target="../embeddings/oleObject34.bin"/><Relationship Id="rId10" Type="http://schemas.openxmlformats.org/officeDocument/2006/relationships/image" Target="../media/image85.wmf"/><Relationship Id="rId4" Type="http://schemas.openxmlformats.org/officeDocument/2006/relationships/image" Target="../media/image82.png"/><Relationship Id="rId9" Type="http://schemas.openxmlformats.org/officeDocument/2006/relationships/oleObject" Target="../embeddings/oleObject36.bin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image" Target="../media/image86.wmf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87.wmf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88.png"/><Relationship Id="rId7" Type="http://schemas.openxmlformats.org/officeDocument/2006/relationships/image" Target="../media/image89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94.png"/><Relationship Id="rId4" Type="http://schemas.openxmlformats.org/officeDocument/2006/relationships/image" Target="../media/image93.w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wmf"/><Relationship Id="rId2" Type="http://schemas.openxmlformats.org/officeDocument/2006/relationships/oleObject" Target="../embeddings/oleObject39.bin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.wmf"/><Relationship Id="rId4" Type="http://schemas.openxmlformats.org/officeDocument/2006/relationships/image" Target="../media/image9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0.wmf"/><Relationship Id="rId4" Type="http://schemas.openxmlformats.org/officeDocument/2006/relationships/image" Target="../media/image99.wm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0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98D41A3-3B0E-1D48-9A5A-5D6F1049040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4800" b="1" dirty="0"/>
              <a:t>数字图象处理</a:t>
            </a:r>
          </a:p>
        </p:txBody>
      </p:sp>
      <p:sp>
        <p:nvSpPr>
          <p:cNvPr id="12292" name="矩形 6"/>
          <p:cNvSpPr>
            <a:spLocks noChangeArrowheads="1"/>
          </p:cNvSpPr>
          <p:nvPr/>
        </p:nvSpPr>
        <p:spPr bwMode="auto">
          <a:xfrm>
            <a:off x="15405" y="6384970"/>
            <a:ext cx="52927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课件下载：https://ustc-dip.github.io/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D9D2620D-97FA-D968-46DD-0526D45E90C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066800" y="2600982"/>
            <a:ext cx="7010400" cy="3816350"/>
          </a:xfrm>
        </p:spPr>
        <p:txBody>
          <a:bodyPr/>
          <a:lstStyle/>
          <a:p>
            <a:pPr algn="ctr" eaLnBrk="1" hangingPunct="1">
              <a:defRPr/>
            </a:pPr>
            <a:r>
              <a:rPr lang="zh-CN" altLang="en-US" sz="2800" dirty="0"/>
              <a:t>中国科学技术大学</a:t>
            </a:r>
          </a:p>
          <a:p>
            <a:pPr algn="ctr" eaLnBrk="1" hangingPunct="1">
              <a:defRPr/>
            </a:pPr>
            <a:r>
              <a:rPr lang="zh-CN" altLang="en-US" sz="2800" dirty="0"/>
              <a:t>电子工程与信息科学系</a:t>
            </a:r>
            <a:endParaRPr lang="en-US" altLang="zh-CN" sz="2800" dirty="0"/>
          </a:p>
          <a:p>
            <a:pPr eaLnBrk="1" hangingPunct="1">
              <a:defRPr/>
            </a:pPr>
            <a:endParaRPr lang="en-US" altLang="zh-CN" dirty="0"/>
          </a:p>
          <a:p>
            <a:pPr eaLnBrk="1" hangingPunct="1">
              <a:defRPr/>
            </a:pPr>
            <a:r>
              <a:rPr lang="en-US" altLang="zh-CN" dirty="0"/>
              <a:t>            </a:t>
            </a:r>
            <a:r>
              <a:rPr lang="zh-CN" altLang="en-US" dirty="0"/>
              <a:t>主讲教师：李厚强 </a:t>
            </a:r>
            <a:r>
              <a:rPr lang="en-US" altLang="zh-CN" dirty="0"/>
              <a:t>(lihq@ustc.edu.cn)</a:t>
            </a:r>
          </a:p>
          <a:p>
            <a:pPr eaLnBrk="1" hangingPunct="1">
              <a:defRPr/>
            </a:pPr>
            <a:r>
              <a:rPr lang="zh-CN" altLang="en-US" dirty="0"/>
              <a:t>                                周文罡 </a:t>
            </a:r>
            <a:r>
              <a:rPr lang="en-US" altLang="zh-CN" dirty="0"/>
              <a:t>(</a:t>
            </a:r>
            <a:r>
              <a:rPr lang="en-US" altLang="zh-CN" dirty="0">
                <a:hlinkClick r:id="rId2"/>
              </a:rPr>
              <a:t>zhwg@ustc.edu.cn</a:t>
            </a:r>
            <a:r>
              <a:rPr lang="en-US" altLang="zh-CN" dirty="0"/>
              <a:t>)</a:t>
            </a:r>
          </a:p>
          <a:p>
            <a:pPr eaLnBrk="1" hangingPunct="1">
              <a:defRPr/>
            </a:pPr>
            <a:r>
              <a:rPr lang="en-US" altLang="zh-CN" dirty="0"/>
              <a:t>	                   </a:t>
            </a:r>
            <a:r>
              <a:rPr lang="zh-CN" altLang="en-US" dirty="0"/>
              <a:t>李    礼 </a:t>
            </a:r>
            <a:r>
              <a:rPr lang="en-US" altLang="zh-CN" dirty="0"/>
              <a:t>(lil1@ustc.edu.cn)</a:t>
            </a:r>
          </a:p>
          <a:p>
            <a:pPr eaLnBrk="1" hangingPunct="1">
              <a:spcBef>
                <a:spcPts val="1200"/>
              </a:spcBef>
              <a:defRPr/>
            </a:pPr>
            <a:r>
              <a:rPr lang="en-US" altLang="zh-CN" dirty="0"/>
              <a:t>	</a:t>
            </a:r>
            <a:r>
              <a:rPr lang="zh-CN" altLang="en-US" dirty="0"/>
              <a:t>助       教：刘为顺 </a:t>
            </a:r>
            <a:r>
              <a:rPr lang="en-US" altLang="zh-CN" dirty="0"/>
              <a:t>(</a:t>
            </a:r>
            <a:r>
              <a:rPr lang="en-US" altLang="zh-CN" dirty="0">
                <a:hlinkClick r:id="rId3"/>
              </a:rPr>
              <a:t>liuws@mail.ustc.edu.cn</a:t>
            </a:r>
            <a:r>
              <a:rPr lang="en-US" altLang="zh-CN" dirty="0"/>
              <a:t>)</a:t>
            </a:r>
          </a:p>
          <a:p>
            <a:pPr eaLnBrk="1" hangingPunct="1">
              <a:spcBef>
                <a:spcPts val="1200"/>
              </a:spcBef>
              <a:defRPr/>
            </a:pPr>
            <a:r>
              <a:rPr lang="en-US" altLang="zh-CN" dirty="0"/>
              <a:t>                                </a:t>
            </a:r>
            <a:r>
              <a:rPr lang="zh-CN" altLang="en-US" dirty="0"/>
              <a:t>景卓然 </a:t>
            </a:r>
            <a:r>
              <a:rPr lang="en-US" altLang="zh-CN" dirty="0"/>
              <a:t>(j1810188947@mail.ustc.edu.cn)   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6814CE88-9944-BD4C-9782-682DDFFACF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4000">
                <a:latin typeface="黑体" panose="02010609060101010101" pitchFamily="49" charset="-122"/>
              </a:rPr>
              <a:t>第</a:t>
            </a:r>
            <a:r>
              <a:rPr lang="en-US" altLang="zh-CN" sz="4000">
                <a:latin typeface="黑体" panose="02010609060101010101" pitchFamily="49" charset="-122"/>
              </a:rPr>
              <a:t>5</a:t>
            </a:r>
            <a:r>
              <a:rPr lang="zh-CN" altLang="en-US" sz="4000">
                <a:latin typeface="黑体" panose="02010609060101010101" pitchFamily="49" charset="-122"/>
              </a:rPr>
              <a:t>章  图像复原与重建</a:t>
            </a:r>
            <a:endParaRPr lang="en-US" altLang="zh-CN" sz="4000">
              <a:latin typeface="Times New Roman" panose="02020603050405020304" pitchFamily="18" charset="0"/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9546C471-8334-974C-9168-4910CC41824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rgbClr val="0070C0"/>
              </a:buClr>
              <a:defRPr/>
            </a:pPr>
            <a:r>
              <a:rPr sz="2800" dirty="0"/>
              <a:t>数字图象恢复与增强的目的类似，</a:t>
            </a:r>
            <a:r>
              <a:rPr sz="2800" b="1" dirty="0">
                <a:solidFill>
                  <a:srgbClr val="0070C0"/>
                </a:solidFill>
              </a:rPr>
              <a:t>旨在改善图象的质量</a:t>
            </a:r>
            <a:endParaRPr lang="en-US" altLang="zh-CN" sz="2800" b="1" dirty="0">
              <a:solidFill>
                <a:srgbClr val="0070C0"/>
              </a:solidFill>
            </a:endParaRPr>
          </a:p>
          <a:p>
            <a:pPr eaLnBrk="1" hangingPunct="1">
              <a:buClr>
                <a:srgbClr val="0070C0"/>
              </a:buClr>
              <a:defRPr/>
            </a:pPr>
            <a:r>
              <a:rPr sz="2800" dirty="0"/>
              <a:t>但</a:t>
            </a:r>
            <a:r>
              <a:rPr sz="2800" b="1" dirty="0">
                <a:solidFill>
                  <a:srgbClr val="0070C0"/>
                </a:solidFill>
              </a:rPr>
              <a:t>复原</a:t>
            </a:r>
            <a:r>
              <a:rPr sz="2800" dirty="0"/>
              <a:t>是力求保持图象的本来面目，即以</a:t>
            </a:r>
            <a:r>
              <a:rPr sz="2800" b="1" dirty="0">
                <a:solidFill>
                  <a:srgbClr val="0070C0"/>
                </a:solidFill>
              </a:rPr>
              <a:t>保真</a:t>
            </a:r>
            <a:r>
              <a:rPr sz="2800" dirty="0"/>
              <a:t>原则为其前提，这是区别于增强的基本不同点</a:t>
            </a:r>
            <a:endParaRPr lang="en-US" sz="2800" dirty="0"/>
          </a:p>
          <a:p>
            <a:pPr eaLnBrk="1" hangingPunct="1">
              <a:buClr>
                <a:srgbClr val="0070C0"/>
              </a:buClr>
              <a:defRPr/>
            </a:pPr>
            <a:r>
              <a:rPr sz="2800" dirty="0"/>
              <a:t>因而</a:t>
            </a:r>
            <a:r>
              <a:rPr sz="2800" b="1" dirty="0">
                <a:solidFill>
                  <a:srgbClr val="0070C0"/>
                </a:solidFill>
              </a:rPr>
              <a:t>复原</a:t>
            </a:r>
            <a:r>
              <a:rPr sz="2800" dirty="0"/>
              <a:t>时要了解图象质量下降的物理过程，找出或估计其物理模型。恢复的过程就是沿着质量下降的逆过程来重现原始图象</a:t>
            </a:r>
            <a:endParaRPr lang="en-US" altLang="zh-CN" sz="2800" dirty="0"/>
          </a:p>
        </p:txBody>
      </p:sp>
      <p:sp>
        <p:nvSpPr>
          <p:cNvPr id="3076" name="灯片编号占位符 5">
            <a:extLst>
              <a:ext uri="{FF2B5EF4-FFF2-40B4-BE49-F238E27FC236}">
                <a16:creationId xmlns:a16="http://schemas.microsoft.com/office/drawing/2014/main" id="{25CE275A-08F1-C94E-96D0-3A8D396F9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fld id="{9AFDEB44-2E7C-415A-845E-49F989E78CB0}" type="slidenum">
              <a:rPr kumimoji="0" lang="en-US" altLang="zh-CN" sz="1400" smtClean="0"/>
              <a:pPr>
                <a:defRPr/>
              </a:pPr>
              <a:t>2</a:t>
            </a:fld>
            <a:endParaRPr kumimoji="0" lang="en-US" altLang="zh-CN" sz="140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1C6BC9D6-D388-4C47-A1F9-5B85BEFA7E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3600">
                <a:latin typeface="黑体" panose="02010609060101010101" pitchFamily="49" charset="-122"/>
              </a:rPr>
              <a:t>第</a:t>
            </a:r>
            <a:r>
              <a:rPr lang="en-US" altLang="zh-CN" sz="3600">
                <a:latin typeface="黑体" panose="02010609060101010101" pitchFamily="49" charset="-122"/>
              </a:rPr>
              <a:t>5</a:t>
            </a:r>
            <a:r>
              <a:rPr lang="zh-CN" altLang="en-US" sz="3600">
                <a:latin typeface="黑体" panose="02010609060101010101" pitchFamily="49" charset="-122"/>
              </a:rPr>
              <a:t>章  图像复原与重建</a:t>
            </a:r>
            <a:endParaRPr lang="en-US" altLang="zh-CN" sz="3600">
              <a:latin typeface="黑体" panose="02010609060101010101" pitchFamily="49" charset="-122"/>
            </a:endParaRP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576263" y="1449388"/>
            <a:ext cx="7989887" cy="507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ea typeface="黑体" panose="02010609060101010101" pitchFamily="49" charset="-122"/>
                <a:sym typeface="Wingdings" panose="05000000000000000000" pitchFamily="2" charset="2"/>
              </a:rPr>
              <a:t>5.1	</a:t>
            </a:r>
            <a:r>
              <a:rPr kumimoji="0" lang="zh-CN" altLang="en-US" sz="2800">
                <a:ea typeface="黑体" panose="02010609060101010101" pitchFamily="49" charset="-122"/>
                <a:sym typeface="Wingdings" panose="05000000000000000000" pitchFamily="2" charset="2"/>
              </a:rPr>
              <a:t>图像退化</a:t>
            </a:r>
            <a:r>
              <a:rPr kumimoji="0" lang="en-US" altLang="zh-CN" sz="2800">
                <a:ea typeface="黑体" panose="02010609060101010101" pitchFamily="49" charset="-122"/>
                <a:sym typeface="Wingdings" panose="05000000000000000000" pitchFamily="2" charset="2"/>
              </a:rPr>
              <a:t>/</a:t>
            </a:r>
            <a:r>
              <a:rPr kumimoji="0" lang="zh-CN" altLang="en-US" sz="2800">
                <a:ea typeface="黑体" panose="02010609060101010101" pitchFamily="49" charset="-122"/>
                <a:sym typeface="Wingdings" panose="05000000000000000000" pitchFamily="2" charset="2"/>
              </a:rPr>
              <a:t>复原过程的模型</a:t>
            </a:r>
            <a:endParaRPr kumimoji="0" lang="en-US" altLang="zh-CN" sz="2800"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5.2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噪声模型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5.3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只存在噪声的复原</a:t>
            </a: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——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空间滤波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5.4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用频率域消除周期噪声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5.5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线性、位置不变的退化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5.6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估计退化函数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5.7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逆滤波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5.8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最小均方误差（维纳）滤波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5.9      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约束最小二乘方滤波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5.10    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由投影重建图像</a:t>
            </a:r>
          </a:p>
          <a:p>
            <a:pPr eaLnBrk="1" hangingPunct="1">
              <a:spcBef>
                <a:spcPct val="50000"/>
              </a:spcBef>
              <a:buClr>
                <a:srgbClr val="000000"/>
              </a:buClr>
            </a:pPr>
            <a:endParaRPr lang="zh-CN" altLang="en-US" sz="320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eaLnBrk="1" hangingPunct="1">
              <a:spcBef>
                <a:spcPct val="50000"/>
              </a:spcBef>
              <a:buClr>
                <a:srgbClr val="000000"/>
              </a:buClr>
            </a:pPr>
            <a:endParaRPr kumimoji="0" lang="en-US" altLang="zh-CN" sz="32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90BF8DF6-3683-BC4E-81A3-5B639FDAF3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3600">
                <a:latin typeface="黑体" panose="02010609060101010101" pitchFamily="49" charset="-122"/>
              </a:rPr>
              <a:t>第</a:t>
            </a:r>
            <a:r>
              <a:rPr lang="en-US" altLang="zh-CN" sz="3600">
                <a:latin typeface="黑体" panose="02010609060101010101" pitchFamily="49" charset="-122"/>
              </a:rPr>
              <a:t>5</a:t>
            </a:r>
            <a:r>
              <a:rPr lang="zh-CN" altLang="en-US" sz="3600">
                <a:latin typeface="黑体" panose="02010609060101010101" pitchFamily="49" charset="-122"/>
              </a:rPr>
              <a:t>章  图像复原与重建</a:t>
            </a:r>
            <a:endParaRPr lang="en-US" altLang="zh-CN" sz="3600">
              <a:latin typeface="黑体" panose="02010609060101010101" pitchFamily="49" charset="-122"/>
            </a:endParaRP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576263" y="1449388"/>
            <a:ext cx="7989887" cy="507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ea typeface="黑体" panose="02010609060101010101" pitchFamily="49" charset="-122"/>
                <a:sym typeface="Wingdings" panose="05000000000000000000" pitchFamily="2" charset="2"/>
              </a:rPr>
              <a:t>5.1	</a:t>
            </a:r>
            <a:r>
              <a:rPr kumimoji="0" lang="zh-CN" altLang="en-US" sz="2800">
                <a:solidFill>
                  <a:srgbClr val="FF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图像退化</a:t>
            </a:r>
            <a:r>
              <a:rPr kumimoji="0" lang="en-US" altLang="zh-CN" sz="2800">
                <a:solidFill>
                  <a:srgbClr val="FF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/</a:t>
            </a:r>
            <a:r>
              <a:rPr kumimoji="0" lang="zh-CN" altLang="en-US" sz="2800">
                <a:solidFill>
                  <a:srgbClr val="FF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复原过程的模型</a:t>
            </a:r>
            <a:endParaRPr kumimoji="0" lang="en-US" altLang="zh-CN" sz="2800">
              <a:solidFill>
                <a:srgbClr val="FF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5.2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噪声模型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5.3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只存在噪声的复原</a:t>
            </a: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——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空间滤波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5.4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用频率域消除周期噪声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5.5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估计退化函数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5.6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逆滤波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5.7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最小均方误差（维纳）滤波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5.8     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约束最小二乘方滤波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5.9     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由投影重建图像</a:t>
            </a:r>
          </a:p>
          <a:p>
            <a:pPr eaLnBrk="1" hangingPunct="1">
              <a:spcBef>
                <a:spcPct val="50000"/>
              </a:spcBef>
              <a:buClr>
                <a:srgbClr val="000000"/>
              </a:buClr>
            </a:pPr>
            <a:endParaRPr lang="zh-CN" altLang="en-US" sz="320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eaLnBrk="1" hangingPunct="1">
              <a:spcBef>
                <a:spcPct val="50000"/>
              </a:spcBef>
              <a:buClr>
                <a:srgbClr val="000000"/>
              </a:buClr>
            </a:pPr>
            <a:endParaRPr kumimoji="0" lang="en-US" altLang="zh-CN" sz="32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D9F577AE-311D-5F4B-A026-E2C3DDEE73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ct val="50000"/>
              </a:spcBef>
              <a:defRPr/>
            </a:pPr>
            <a:r>
              <a:rPr lang="en-US" altLang="zh-CN" sz="3600">
                <a:sym typeface="Wingdings" panose="05000000000000000000" pitchFamily="2" charset="2"/>
              </a:rPr>
              <a:t>5.1	</a:t>
            </a:r>
            <a:r>
              <a:rPr lang="zh-CN" altLang="en-US" sz="3600">
                <a:sym typeface="Wingdings" panose="05000000000000000000" pitchFamily="2" charset="2"/>
              </a:rPr>
              <a:t>图像退化</a:t>
            </a:r>
            <a:r>
              <a:rPr lang="en-US" altLang="zh-CN" sz="3600">
                <a:sym typeface="Wingdings" panose="05000000000000000000" pitchFamily="2" charset="2"/>
              </a:rPr>
              <a:t>/</a:t>
            </a:r>
            <a:r>
              <a:rPr lang="zh-CN" altLang="en-US" sz="3600">
                <a:sym typeface="Wingdings" panose="05000000000000000000" pitchFamily="2" charset="2"/>
              </a:rPr>
              <a:t>复原过程的模型</a:t>
            </a:r>
            <a:endParaRPr lang="en-US" altLang="zh-CN" sz="3600">
              <a:sym typeface="Wingdings" panose="05000000000000000000" pitchFamily="2" charset="2"/>
            </a:endParaRP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7AA72160-2594-D34C-AF36-1CD3EC0FC8C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sz="2800" dirty="0"/>
              <a:t>线性位移不变系统，加性噪声</a:t>
            </a:r>
            <a:endParaRPr lang="en-US" sz="2800" dirty="0"/>
          </a:p>
          <a:p>
            <a:pPr lvl="1" eaLnBrk="1" hangingPunct="1">
              <a:defRPr/>
            </a:pPr>
            <a:r>
              <a:rPr sz="2400" dirty="0"/>
              <a:t>线性：齐次性和可加性</a:t>
            </a:r>
            <a:endParaRPr lang="en-US" altLang="zh-CN" sz="2400" dirty="0"/>
          </a:p>
          <a:p>
            <a:pPr lvl="1" eaLnBrk="1" hangingPunct="1">
              <a:defRPr/>
            </a:pPr>
            <a:endParaRPr lang="en-US" altLang="zh-CN" sz="2400" dirty="0"/>
          </a:p>
          <a:p>
            <a:pPr lvl="1" eaLnBrk="1" hangingPunct="1">
              <a:defRPr/>
            </a:pPr>
            <a:r>
              <a:rPr sz="2400" dirty="0"/>
              <a:t>移不变：输入平移后，输出作同样的平移</a:t>
            </a:r>
          </a:p>
        </p:txBody>
      </p:sp>
      <p:sp>
        <p:nvSpPr>
          <p:cNvPr id="4100" name="灯片编号占位符 5">
            <a:extLst>
              <a:ext uri="{FF2B5EF4-FFF2-40B4-BE49-F238E27FC236}">
                <a16:creationId xmlns:a16="http://schemas.microsoft.com/office/drawing/2014/main" id="{B72694A3-5FF3-FD4A-AE8A-F2AE2A7E6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fld id="{9B1B3028-EAEF-4F7F-BE6B-FFA4288A3925}" type="slidenum">
              <a:rPr kumimoji="0" lang="en-US" altLang="zh-CN" sz="1400" smtClean="0"/>
              <a:pPr>
                <a:defRPr/>
              </a:pPr>
              <a:t>5</a:t>
            </a:fld>
            <a:endParaRPr kumimoji="0" lang="en-US" altLang="zh-CN" sz="1400"/>
          </a:p>
        </p:txBody>
      </p:sp>
      <p:pic>
        <p:nvPicPr>
          <p:cNvPr id="16389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8" y="3819525"/>
            <a:ext cx="8058150" cy="183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390" name="Object 7"/>
          <p:cNvGraphicFramePr>
            <a:graphicFrameLocks noChangeAspect="1"/>
          </p:cNvGraphicFramePr>
          <p:nvPr/>
        </p:nvGraphicFramePr>
        <p:xfrm>
          <a:off x="2932113" y="5718175"/>
          <a:ext cx="3775075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6861750" imgH="3514725" progId="Equation.DSMT4">
                  <p:embed/>
                </p:oleObj>
              </mc:Choice>
              <mc:Fallback>
                <p:oleObj name="Equation" r:id="rId4" imgW="36861750" imgH="3514725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2113" y="5718175"/>
                        <a:ext cx="3775075" cy="360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1" name="Object 8"/>
          <p:cNvGraphicFramePr>
            <a:graphicFrameLocks noChangeAspect="1"/>
          </p:cNvGraphicFramePr>
          <p:nvPr/>
        </p:nvGraphicFramePr>
        <p:xfrm>
          <a:off x="2932113" y="6289675"/>
          <a:ext cx="3621087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33137475" imgH="3295650" progId="Equation.3">
                  <p:embed/>
                </p:oleObj>
              </mc:Choice>
              <mc:Fallback>
                <p:oleObj r:id="rId6" imgW="33137475" imgH="329565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2113" y="6289675"/>
                        <a:ext cx="3621087" cy="360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2" name="Object 16"/>
          <p:cNvGraphicFramePr>
            <a:graphicFrameLocks noChangeAspect="1"/>
          </p:cNvGraphicFramePr>
          <p:nvPr/>
        </p:nvGraphicFramePr>
        <p:xfrm>
          <a:off x="2117725" y="2309813"/>
          <a:ext cx="5557838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7492900" imgH="3733800" progId="Equation.DSMT4">
                  <p:embed/>
                </p:oleObj>
              </mc:Choice>
              <mc:Fallback>
                <p:oleObj name="Equation" r:id="rId8" imgW="57492900" imgH="373380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725" y="2309813"/>
                        <a:ext cx="5557838" cy="360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3" name="Object 18"/>
          <p:cNvGraphicFramePr>
            <a:graphicFrameLocks noChangeAspect="1"/>
          </p:cNvGraphicFramePr>
          <p:nvPr/>
        </p:nvGraphicFramePr>
        <p:xfrm>
          <a:off x="2124075" y="3198813"/>
          <a:ext cx="3563938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8623875" imgH="3514725" progId="Equation.DSMT4">
                  <p:embed/>
                </p:oleObj>
              </mc:Choice>
              <mc:Fallback>
                <p:oleObj name="Equation" r:id="rId10" imgW="38623875" imgH="3514725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3198813"/>
                        <a:ext cx="3563938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213CDF55-54FB-0846-B829-0C5CA46524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3600">
                <a:latin typeface="黑体" panose="02010609060101010101" pitchFamily="49" charset="-122"/>
              </a:rPr>
              <a:t>第</a:t>
            </a:r>
            <a:r>
              <a:rPr lang="en-US" altLang="zh-CN" sz="3600">
                <a:latin typeface="黑体" panose="02010609060101010101" pitchFamily="49" charset="-122"/>
              </a:rPr>
              <a:t>5</a:t>
            </a:r>
            <a:r>
              <a:rPr lang="zh-CN" altLang="en-US" sz="3600">
                <a:latin typeface="黑体" panose="02010609060101010101" pitchFamily="49" charset="-122"/>
              </a:rPr>
              <a:t>章  图像复原与重建</a:t>
            </a:r>
            <a:endParaRPr lang="en-US" altLang="zh-CN" sz="3600">
              <a:latin typeface="黑体" panose="02010609060101010101" pitchFamily="49" charset="-122"/>
            </a:endParaRP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576263" y="1449388"/>
            <a:ext cx="7989887" cy="507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ea typeface="黑体" panose="02010609060101010101" pitchFamily="49" charset="-122"/>
                <a:sym typeface="Wingdings" panose="05000000000000000000" pitchFamily="2" charset="2"/>
              </a:rPr>
              <a:t>5.1	</a:t>
            </a:r>
            <a:r>
              <a:rPr kumimoji="0" lang="zh-CN" altLang="en-US" sz="2800">
                <a:ea typeface="黑体" panose="02010609060101010101" pitchFamily="49" charset="-122"/>
                <a:sym typeface="Wingdings" panose="05000000000000000000" pitchFamily="2" charset="2"/>
              </a:rPr>
              <a:t>图像退化</a:t>
            </a:r>
            <a:r>
              <a:rPr kumimoji="0" lang="en-US" altLang="zh-CN" sz="2800">
                <a:ea typeface="黑体" panose="02010609060101010101" pitchFamily="49" charset="-122"/>
                <a:sym typeface="Wingdings" panose="05000000000000000000" pitchFamily="2" charset="2"/>
              </a:rPr>
              <a:t>/</a:t>
            </a:r>
            <a:r>
              <a:rPr kumimoji="0" lang="zh-CN" altLang="en-US" sz="2800">
                <a:ea typeface="黑体" panose="02010609060101010101" pitchFamily="49" charset="-122"/>
                <a:sym typeface="Wingdings" panose="05000000000000000000" pitchFamily="2" charset="2"/>
              </a:rPr>
              <a:t>复原过程的模型</a:t>
            </a:r>
            <a:endParaRPr kumimoji="0" lang="en-US" altLang="zh-CN" sz="2800"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5.2	</a:t>
            </a:r>
            <a:r>
              <a:rPr kumimoji="0" lang="zh-CN" altLang="en-US" sz="2800">
                <a:solidFill>
                  <a:srgbClr val="FF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噪声模型</a:t>
            </a:r>
            <a:endParaRPr kumimoji="0" lang="en-US" altLang="zh-CN" sz="2800">
              <a:solidFill>
                <a:srgbClr val="FF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5.3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只存在噪声的复原</a:t>
            </a: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——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空间滤波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5.4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用频率域消除周期噪声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5.5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估计退化函数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5.6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逆滤波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5.7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最小均方误差（维纳）滤波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5.8      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约束最小二乘方滤波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5.9      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由投影重建图像</a:t>
            </a:r>
          </a:p>
          <a:p>
            <a:pPr eaLnBrk="1" hangingPunct="1">
              <a:spcBef>
                <a:spcPct val="50000"/>
              </a:spcBef>
              <a:buClr>
                <a:srgbClr val="000000"/>
              </a:buClr>
            </a:pPr>
            <a:endParaRPr lang="zh-CN" altLang="en-US" sz="320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eaLnBrk="1" hangingPunct="1">
              <a:spcBef>
                <a:spcPct val="50000"/>
              </a:spcBef>
              <a:buClr>
                <a:srgbClr val="000000"/>
              </a:buClr>
            </a:pPr>
            <a:endParaRPr kumimoji="0" lang="en-US" altLang="zh-CN" sz="32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481AFAE4-F1A1-1B47-BBA0-93B4F33E1B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3600" dirty="0"/>
              <a:t>5.2	</a:t>
            </a:r>
            <a:r>
              <a:rPr lang="zh-CN" altLang="en-US" sz="3600" dirty="0"/>
              <a:t>噪声模型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93A71200-E196-684F-AA6A-8A5D9FFE6CC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Aft>
                <a:spcPts val="300"/>
              </a:spcAft>
              <a:buClr>
                <a:srgbClr val="00B0F0"/>
              </a:buClr>
              <a:defRPr/>
            </a:pPr>
            <a:r>
              <a:rPr sz="2800" dirty="0"/>
              <a:t>噪声的产生</a:t>
            </a:r>
          </a:p>
          <a:p>
            <a:pPr lvl="1" eaLnBrk="1" hangingPunct="1">
              <a:spcAft>
                <a:spcPts val="300"/>
              </a:spcAft>
              <a:defRPr/>
            </a:pPr>
            <a:r>
              <a:rPr sz="2400" dirty="0"/>
              <a:t>图像获取：</a:t>
            </a:r>
            <a:r>
              <a:rPr lang="en-US" altLang="zh-CN" sz="2400" dirty="0"/>
              <a:t>CCD</a:t>
            </a:r>
            <a:r>
              <a:rPr sz="2400" dirty="0"/>
              <a:t>相机</a:t>
            </a:r>
          </a:p>
          <a:p>
            <a:pPr lvl="1" eaLnBrk="1" hangingPunct="1">
              <a:spcAft>
                <a:spcPts val="300"/>
              </a:spcAft>
              <a:defRPr/>
            </a:pPr>
            <a:r>
              <a:rPr sz="2400" dirty="0"/>
              <a:t>图像传输：无线传输</a:t>
            </a:r>
          </a:p>
          <a:p>
            <a:pPr eaLnBrk="1" hangingPunct="1">
              <a:spcAft>
                <a:spcPts val="300"/>
              </a:spcAft>
              <a:buClr>
                <a:srgbClr val="00B0F0"/>
              </a:buClr>
              <a:defRPr/>
            </a:pPr>
            <a:r>
              <a:rPr sz="2800" dirty="0"/>
              <a:t>噪声的空域特性和频域特性</a:t>
            </a:r>
          </a:p>
          <a:p>
            <a:pPr lvl="1" eaLnBrk="1" hangingPunct="1">
              <a:spcAft>
                <a:spcPts val="300"/>
              </a:spcAft>
              <a:defRPr/>
            </a:pPr>
            <a:r>
              <a:rPr sz="2400" dirty="0"/>
              <a:t>空域特性：噪声的直方图分布</a:t>
            </a:r>
          </a:p>
          <a:p>
            <a:pPr lvl="1" eaLnBrk="1" hangingPunct="1">
              <a:spcAft>
                <a:spcPts val="300"/>
              </a:spcAft>
              <a:defRPr/>
            </a:pPr>
            <a:r>
              <a:rPr sz="2400" dirty="0"/>
              <a:t>频域特性：噪声在</a:t>
            </a:r>
            <a:r>
              <a:rPr lang="en-US" altLang="zh-CN" sz="2400" dirty="0"/>
              <a:t>Fourier</a:t>
            </a:r>
            <a:r>
              <a:rPr sz="2400" dirty="0"/>
              <a:t>频谱上的分布</a:t>
            </a:r>
          </a:p>
          <a:p>
            <a:pPr eaLnBrk="1" hangingPunct="1">
              <a:spcAft>
                <a:spcPts val="300"/>
              </a:spcAft>
              <a:buClr>
                <a:srgbClr val="00B0F0"/>
              </a:buClr>
              <a:defRPr/>
            </a:pPr>
            <a:r>
              <a:rPr sz="2800" dirty="0"/>
              <a:t>几种典型的噪声模型</a:t>
            </a:r>
          </a:p>
          <a:p>
            <a:pPr lvl="1" eaLnBrk="1" hangingPunct="1">
              <a:spcAft>
                <a:spcPts val="300"/>
              </a:spcAft>
              <a:defRPr/>
            </a:pPr>
            <a:r>
              <a:rPr sz="2400" dirty="0"/>
              <a:t>高斯噪声（</a:t>
            </a:r>
            <a:r>
              <a:rPr lang="en-US" altLang="zh-CN" sz="2400" dirty="0"/>
              <a:t>Gaussian noise), </a:t>
            </a:r>
            <a:r>
              <a:rPr sz="2400" dirty="0"/>
              <a:t>瑞利噪声</a:t>
            </a:r>
            <a:r>
              <a:rPr lang="en-US" altLang="zh-CN" sz="2400" dirty="0"/>
              <a:t>(Rayleigh noise), </a:t>
            </a:r>
            <a:r>
              <a:rPr sz="2400" dirty="0"/>
              <a:t>厄兰噪声</a:t>
            </a:r>
            <a:r>
              <a:rPr lang="en-US" altLang="zh-CN" sz="2400" dirty="0"/>
              <a:t>(Erlang noise), </a:t>
            </a:r>
            <a:r>
              <a:rPr sz="2400" dirty="0"/>
              <a:t>指数噪声</a:t>
            </a:r>
            <a:r>
              <a:rPr lang="en-US" altLang="zh-CN" sz="2400" dirty="0"/>
              <a:t>(Exponential noise), </a:t>
            </a:r>
            <a:r>
              <a:rPr sz="2400" dirty="0"/>
              <a:t>均匀噪声</a:t>
            </a:r>
            <a:r>
              <a:rPr lang="en-US" altLang="zh-CN" sz="2400" dirty="0"/>
              <a:t>(Uniform noise), </a:t>
            </a:r>
            <a:r>
              <a:rPr sz="2400" dirty="0"/>
              <a:t>椒盐噪声</a:t>
            </a:r>
            <a:r>
              <a:rPr lang="en-US" altLang="zh-CN" sz="2400" dirty="0"/>
              <a:t>(salt-and-pepper)</a:t>
            </a:r>
          </a:p>
        </p:txBody>
      </p:sp>
      <p:sp>
        <p:nvSpPr>
          <p:cNvPr id="6148" name="灯片编号占位符 5">
            <a:extLst>
              <a:ext uri="{FF2B5EF4-FFF2-40B4-BE49-F238E27FC236}">
                <a16:creationId xmlns:a16="http://schemas.microsoft.com/office/drawing/2014/main" id="{4F13E1C5-D21B-E648-9C12-4361FB572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fld id="{D89806EB-A47B-4A8A-86B1-49999DA2DEB2}" type="slidenum">
              <a:rPr kumimoji="0" lang="en-US" altLang="zh-CN" sz="1400" smtClean="0"/>
              <a:pPr>
                <a:defRPr/>
              </a:pPr>
              <a:t>7</a:t>
            </a:fld>
            <a:endParaRPr kumimoji="0" lang="en-US" altLang="zh-CN" sz="1400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ECF20D9-7C4F-AA44-8BE4-EA5AEF909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3600"/>
              <a:t>几种典型的噪声模型</a:t>
            </a:r>
          </a:p>
        </p:txBody>
      </p:sp>
      <p:sp>
        <p:nvSpPr>
          <p:cNvPr id="11" name="灯片编号占位符 3">
            <a:extLst>
              <a:ext uri="{FF2B5EF4-FFF2-40B4-BE49-F238E27FC236}">
                <a16:creationId xmlns:a16="http://schemas.microsoft.com/office/drawing/2014/main" id="{BB05BA6A-5AE9-4A49-9D06-4AB171185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fld id="{FC4FD7B9-17EB-4DEE-BD04-CAE0FD03F4F3}" type="slidenum">
              <a:rPr kumimoji="0" lang="en-US" altLang="zh-CN" sz="1400" smtClean="0"/>
              <a:pPr>
                <a:defRPr/>
              </a:pPr>
              <a:t>8</a:t>
            </a:fld>
            <a:endParaRPr kumimoji="0" lang="en-US" altLang="zh-CN" sz="1400"/>
          </a:p>
        </p:txBody>
      </p:sp>
      <p:grpSp>
        <p:nvGrpSpPr>
          <p:cNvPr id="21508" name="组合 2"/>
          <p:cNvGrpSpPr>
            <a:grpSpLocks/>
          </p:cNvGrpSpPr>
          <p:nvPr/>
        </p:nvGrpSpPr>
        <p:grpSpPr bwMode="auto">
          <a:xfrm>
            <a:off x="1979712" y="1340768"/>
            <a:ext cx="4796260" cy="5203973"/>
            <a:chOff x="-36512" y="1257296"/>
            <a:chExt cx="8767515" cy="5600704"/>
          </a:xfrm>
        </p:grpSpPr>
        <p:graphicFrame>
          <p:nvGraphicFramePr>
            <p:cNvPr id="21509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6465521"/>
                </p:ext>
              </p:extLst>
            </p:nvPr>
          </p:nvGraphicFramePr>
          <p:xfrm>
            <a:off x="-27805" y="1257296"/>
            <a:ext cx="6509037" cy="6577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44767500" imgH="7458075" progId="Equation.DSMT4">
                    <p:embed/>
                  </p:oleObj>
                </mc:Choice>
                <mc:Fallback>
                  <p:oleObj name="Equation" r:id="rId2" imgW="44767500" imgH="7458075" progId="Equation.DSMT4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27805" y="1257296"/>
                          <a:ext cx="6509037" cy="6577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0" name="Object 11"/>
            <p:cNvGraphicFramePr>
              <a:graphicFrameLocks noChangeAspect="1"/>
            </p:cNvGraphicFramePr>
            <p:nvPr/>
          </p:nvGraphicFramePr>
          <p:xfrm>
            <a:off x="-19049" y="1951034"/>
            <a:ext cx="8750052" cy="9731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53759100" imgH="11410950" progId="Equation.DSMT4">
                    <p:embed/>
                  </p:oleObj>
                </mc:Choice>
                <mc:Fallback>
                  <p:oleObj name="Equation" r:id="rId4" imgW="53759100" imgH="11410950" progId="Equation.DSMT4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19049" y="1951034"/>
                          <a:ext cx="8750052" cy="9731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1" name="Object 13"/>
            <p:cNvGraphicFramePr>
              <a:graphicFrameLocks noChangeAspect="1"/>
            </p:cNvGraphicFramePr>
            <p:nvPr/>
          </p:nvGraphicFramePr>
          <p:xfrm>
            <a:off x="-36512" y="2972892"/>
            <a:ext cx="7380238" cy="10321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45424725" imgH="11849100" progId="Equation.DSMT4">
                    <p:embed/>
                  </p:oleObj>
                </mc:Choice>
                <mc:Fallback>
                  <p:oleObj name="Equation" r:id="rId6" imgW="45424725" imgH="11849100" progId="Equation.DSMT4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36512" y="2972892"/>
                          <a:ext cx="7380238" cy="103217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2" name="Object 14"/>
            <p:cNvGraphicFramePr>
              <a:graphicFrameLocks noChangeAspect="1"/>
            </p:cNvGraphicFramePr>
            <p:nvPr/>
          </p:nvGraphicFramePr>
          <p:xfrm>
            <a:off x="-36511" y="3979386"/>
            <a:ext cx="6912767" cy="7457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40814625" imgH="8334375" progId="Equation.DSMT4">
                    <p:embed/>
                  </p:oleObj>
                </mc:Choice>
                <mc:Fallback>
                  <p:oleObj name="Equation" r:id="rId8" imgW="40814625" imgH="8334375" progId="Equation.DSMT4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36511" y="3979386"/>
                          <a:ext cx="6912767" cy="74575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3" name="Object 16"/>
            <p:cNvGraphicFramePr>
              <a:graphicFrameLocks noChangeAspect="1"/>
            </p:cNvGraphicFramePr>
            <p:nvPr/>
          </p:nvGraphicFramePr>
          <p:xfrm>
            <a:off x="-36512" y="4741338"/>
            <a:ext cx="6336704" cy="9919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39938325" imgH="11410950" progId="Equation.DSMT4">
                    <p:embed/>
                  </p:oleObj>
                </mc:Choice>
                <mc:Fallback>
                  <p:oleObj name="Equation" r:id="rId10" imgW="39938325" imgH="11410950" progId="Equation.DSMT4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36512" y="4741338"/>
                          <a:ext cx="6336704" cy="9919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4" name="Object 17"/>
            <p:cNvGraphicFramePr>
              <a:graphicFrameLocks noChangeAspect="1"/>
            </p:cNvGraphicFramePr>
            <p:nvPr/>
          </p:nvGraphicFramePr>
          <p:xfrm>
            <a:off x="-36512" y="5821544"/>
            <a:ext cx="7344816" cy="10364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43662600" imgH="12287250" progId="Equation.DSMT4">
                    <p:embed/>
                  </p:oleObj>
                </mc:Choice>
                <mc:Fallback>
                  <p:oleObj name="Equation" r:id="rId12" imgW="43662600" imgH="12287250" progId="Equation.DSMT4">
                    <p:embed/>
                    <p:pic>
                      <p:nvPicPr>
                        <p:cNvPr id="0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36512" y="5821544"/>
                          <a:ext cx="7344816" cy="10364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灯片编号占位符 5">
            <a:extLst>
              <a:ext uri="{FF2B5EF4-FFF2-40B4-BE49-F238E27FC236}">
                <a16:creationId xmlns:a16="http://schemas.microsoft.com/office/drawing/2014/main" id="{4527974C-5C18-AB4B-A950-695B3DE2A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fld id="{573032C5-AEF0-4ED2-9EBF-0EBEE27ED5F4}" type="slidenum">
              <a:rPr kumimoji="0" lang="en-US" altLang="zh-CN" sz="1400" smtClean="0"/>
              <a:pPr>
                <a:defRPr/>
              </a:pPr>
              <a:t>9</a:t>
            </a:fld>
            <a:endParaRPr kumimoji="0" lang="en-US" altLang="zh-CN" sz="1400"/>
          </a:p>
        </p:txBody>
      </p:sp>
      <p:pic>
        <p:nvPicPr>
          <p:cNvPr id="2253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775" y="188913"/>
            <a:ext cx="4468813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D1B5E8-ACDF-DA4B-9B1B-549753C55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CN" altLang="en-US" dirty="0"/>
              <a:t>噪声模型</a:t>
            </a:r>
          </a:p>
        </p:txBody>
      </p:sp>
      <p:sp>
        <p:nvSpPr>
          <p:cNvPr id="9218" name="灯片编号占位符 3">
            <a:extLst>
              <a:ext uri="{FF2B5EF4-FFF2-40B4-BE49-F238E27FC236}">
                <a16:creationId xmlns:a16="http://schemas.microsoft.com/office/drawing/2014/main" id="{92639019-951D-9847-AA70-C570EC657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fld id="{94B1890A-C766-4199-A225-4FA3C083E4EF}" type="slidenum">
              <a:rPr kumimoji="0" lang="en-US" altLang="zh-CN" sz="1400" smtClean="0"/>
              <a:pPr>
                <a:defRPr/>
              </a:pPr>
              <a:t>10</a:t>
            </a:fld>
            <a:endParaRPr kumimoji="0" lang="en-US" altLang="zh-CN" sz="1400"/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844675"/>
            <a:ext cx="8089900" cy="396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灯片编号占位符 3">
            <a:extLst>
              <a:ext uri="{FF2B5EF4-FFF2-40B4-BE49-F238E27FC236}">
                <a16:creationId xmlns:a16="http://schemas.microsoft.com/office/drawing/2014/main" id="{5F7A4685-887E-DD4C-A64A-793D0EC11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fld id="{181C690E-439A-41EC-AB74-07D51F6819F1}" type="slidenum">
              <a:rPr kumimoji="0" lang="en-US" altLang="zh-CN" sz="1400" smtClean="0"/>
              <a:pPr>
                <a:defRPr/>
              </a:pPr>
              <a:t>11</a:t>
            </a:fld>
            <a:endParaRPr kumimoji="0" lang="en-US" altLang="zh-CN" sz="1400"/>
          </a:p>
        </p:txBody>
      </p:sp>
      <p:pic>
        <p:nvPicPr>
          <p:cNvPr id="2560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41" y="625517"/>
            <a:ext cx="7416800" cy="620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灯片编号占位符 3">
            <a:extLst>
              <a:ext uri="{FF2B5EF4-FFF2-40B4-BE49-F238E27FC236}">
                <a16:creationId xmlns:a16="http://schemas.microsoft.com/office/drawing/2014/main" id="{5900E565-1B07-DF47-878B-048083740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fld id="{1CE50B6B-129F-4B01-B643-99611826FBAC}" type="slidenum">
              <a:rPr kumimoji="0" lang="en-US" altLang="zh-CN" sz="1400" smtClean="0"/>
              <a:pPr>
                <a:defRPr/>
              </a:pPr>
              <a:t>12</a:t>
            </a:fld>
            <a:endParaRPr kumimoji="0" lang="en-US" altLang="zh-CN" sz="1400"/>
          </a:p>
        </p:txBody>
      </p:sp>
      <p:pic>
        <p:nvPicPr>
          <p:cNvPr id="2662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33375"/>
            <a:ext cx="7488238" cy="626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B1ED2A0F-FBB7-A04B-BC04-22789C613A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3600" dirty="0"/>
              <a:t>周期噪声</a:t>
            </a:r>
            <a:r>
              <a:rPr lang="en-US" altLang="zh-CN" sz="3600" dirty="0"/>
              <a:t>(Periodic Noise)</a:t>
            </a:r>
          </a:p>
        </p:txBody>
      </p:sp>
      <p:sp>
        <p:nvSpPr>
          <p:cNvPr id="13315" name="灯片编号占位符 5">
            <a:extLst>
              <a:ext uri="{FF2B5EF4-FFF2-40B4-BE49-F238E27FC236}">
                <a16:creationId xmlns:a16="http://schemas.microsoft.com/office/drawing/2014/main" id="{FDF88DF3-1794-3949-BAAD-40849D0A4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fld id="{F5F33EFA-E8C6-4646-814E-55C5AA1009A9}" type="slidenum">
              <a:rPr kumimoji="0" lang="en-US" altLang="zh-CN" sz="1400" smtClean="0"/>
              <a:pPr>
                <a:defRPr/>
              </a:pPr>
              <a:t>13</a:t>
            </a:fld>
            <a:endParaRPr kumimoji="0" lang="en-US" altLang="zh-CN" sz="1400"/>
          </a:p>
        </p:txBody>
      </p:sp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1273175"/>
            <a:ext cx="6481762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上下箭头 2">
            <a:extLst>
              <a:ext uri="{FF2B5EF4-FFF2-40B4-BE49-F238E27FC236}">
                <a16:creationId xmlns:a16="http://schemas.microsoft.com/office/drawing/2014/main" id="{E02DD6A4-C91C-EB46-9C07-BA587EBD8739}"/>
              </a:ext>
            </a:extLst>
          </p:cNvPr>
          <p:cNvSpPr/>
          <p:nvPr/>
        </p:nvSpPr>
        <p:spPr bwMode="auto">
          <a:xfrm>
            <a:off x="2322860" y="4855485"/>
            <a:ext cx="395288" cy="905146"/>
          </a:xfrm>
          <a:prstGeom prst="upDownArrow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spcBef>
                <a:spcPct val="20000"/>
              </a:spcBef>
              <a:buClr>
                <a:schemeClr val="accent2"/>
              </a:buClr>
              <a:buFont typeface="Wingdings" charset="0"/>
              <a:buChar char="•"/>
              <a:defRPr/>
            </a:pPr>
            <a:endParaRPr kumimoji="0" lang="zh-CN" altLang="en-US" sz="1800">
              <a:solidFill>
                <a:schemeClr val="tx1"/>
              </a:solidFill>
            </a:endParaRPr>
          </a:p>
        </p:txBody>
      </p:sp>
      <p:pic>
        <p:nvPicPr>
          <p:cNvPr id="27654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404" y="4463341"/>
            <a:ext cx="21082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图片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714814"/>
            <a:ext cx="48260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6" name="文本框 1"/>
          <p:cNvSpPr txBox="1">
            <a:spLocks noChangeArrowheads="1"/>
          </p:cNvSpPr>
          <p:nvPr/>
        </p:nvSpPr>
        <p:spPr bwMode="auto">
          <a:xfrm>
            <a:off x="2772470" y="5108033"/>
            <a:ext cx="669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dirty="0"/>
              <a:t>DFT</a:t>
            </a:r>
            <a:endParaRPr lang="zh-CN" altLang="en-US" sz="2000" dirty="0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7E519416-99E3-BA4E-A8C2-46CCFCA233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zh-CN" altLang="en-US" sz="3600"/>
              <a:t>估计噪声参数</a:t>
            </a:r>
          </a:p>
        </p:txBody>
      </p:sp>
      <p:sp>
        <p:nvSpPr>
          <p:cNvPr id="14339" name="灯片编号占位符 5">
            <a:extLst>
              <a:ext uri="{FF2B5EF4-FFF2-40B4-BE49-F238E27FC236}">
                <a16:creationId xmlns:a16="http://schemas.microsoft.com/office/drawing/2014/main" id="{804DAFFE-C5B2-AC48-9D28-261E7C7F8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fld id="{CCFCD53A-6849-45B6-8B6D-DB292C0223E2}" type="slidenum">
              <a:rPr kumimoji="0" lang="en-US" altLang="zh-CN" sz="1400" smtClean="0"/>
              <a:pPr>
                <a:defRPr/>
              </a:pPr>
              <a:t>14</a:t>
            </a:fld>
            <a:endParaRPr kumimoji="0" lang="en-US" altLang="zh-CN" sz="1400"/>
          </a:p>
        </p:txBody>
      </p:sp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901825"/>
            <a:ext cx="8208963" cy="361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EFA9823F-ADCD-494F-AADE-C77E0EED55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3600">
                <a:latin typeface="黑体" panose="02010609060101010101" pitchFamily="49" charset="-122"/>
              </a:rPr>
              <a:t>第</a:t>
            </a:r>
            <a:r>
              <a:rPr lang="en-US" altLang="zh-CN" sz="3600">
                <a:latin typeface="黑体" panose="02010609060101010101" pitchFamily="49" charset="-122"/>
              </a:rPr>
              <a:t>5</a:t>
            </a:r>
            <a:r>
              <a:rPr lang="zh-CN" altLang="en-US" sz="3600">
                <a:latin typeface="黑体" panose="02010609060101010101" pitchFamily="49" charset="-122"/>
              </a:rPr>
              <a:t>章  图像复原与重建</a:t>
            </a:r>
            <a:endParaRPr lang="en-US" altLang="zh-CN" sz="3600">
              <a:latin typeface="黑体" panose="02010609060101010101" pitchFamily="49" charset="-122"/>
            </a:endParaRP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576263" y="1449388"/>
            <a:ext cx="7989887" cy="507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ea typeface="黑体" panose="02010609060101010101" pitchFamily="49" charset="-122"/>
                <a:sym typeface="Wingdings" panose="05000000000000000000" pitchFamily="2" charset="2"/>
              </a:rPr>
              <a:t>5.1	</a:t>
            </a:r>
            <a:r>
              <a:rPr kumimoji="0" lang="zh-CN" altLang="en-US" sz="2800">
                <a:ea typeface="黑体" panose="02010609060101010101" pitchFamily="49" charset="-122"/>
                <a:sym typeface="Wingdings" panose="05000000000000000000" pitchFamily="2" charset="2"/>
              </a:rPr>
              <a:t>图像退化</a:t>
            </a:r>
            <a:r>
              <a:rPr kumimoji="0" lang="en-US" altLang="zh-CN" sz="2800">
                <a:ea typeface="黑体" panose="02010609060101010101" pitchFamily="49" charset="-122"/>
                <a:sym typeface="Wingdings" panose="05000000000000000000" pitchFamily="2" charset="2"/>
              </a:rPr>
              <a:t>/</a:t>
            </a:r>
            <a:r>
              <a:rPr kumimoji="0" lang="zh-CN" altLang="en-US" sz="2800">
                <a:ea typeface="黑体" panose="02010609060101010101" pitchFamily="49" charset="-122"/>
                <a:sym typeface="Wingdings" panose="05000000000000000000" pitchFamily="2" charset="2"/>
              </a:rPr>
              <a:t>复原过程的模型</a:t>
            </a:r>
            <a:endParaRPr kumimoji="0" lang="en-US" altLang="zh-CN" sz="2800"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5.2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噪声模型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5.3	</a:t>
            </a:r>
            <a:r>
              <a:rPr kumimoji="0" lang="zh-CN" altLang="en-US" sz="2800">
                <a:solidFill>
                  <a:srgbClr val="FF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只存在噪声的复原</a:t>
            </a:r>
            <a:r>
              <a:rPr kumimoji="0" lang="en-US" altLang="zh-CN" sz="2800">
                <a:solidFill>
                  <a:srgbClr val="FF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——</a:t>
            </a:r>
            <a:r>
              <a:rPr kumimoji="0" lang="zh-CN" altLang="en-US" sz="2800">
                <a:solidFill>
                  <a:srgbClr val="FF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空间滤波</a:t>
            </a:r>
            <a:endParaRPr kumimoji="0" lang="en-US" altLang="zh-CN" sz="2800">
              <a:solidFill>
                <a:srgbClr val="FF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5.4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用频率域消除周期噪声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5.5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估计退化函数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5.6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逆滤波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5.7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最小均方误差（维纳）滤波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5.8      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约束最小二乘方滤波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5.9      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由投影重建图像</a:t>
            </a:r>
          </a:p>
          <a:p>
            <a:pPr eaLnBrk="1" hangingPunct="1">
              <a:spcBef>
                <a:spcPct val="50000"/>
              </a:spcBef>
              <a:buClr>
                <a:srgbClr val="000000"/>
              </a:buClr>
            </a:pPr>
            <a:endParaRPr lang="zh-CN" altLang="en-US" sz="320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eaLnBrk="1" hangingPunct="1">
              <a:spcBef>
                <a:spcPct val="50000"/>
              </a:spcBef>
              <a:buClr>
                <a:srgbClr val="000000"/>
              </a:buClr>
            </a:pPr>
            <a:endParaRPr kumimoji="0" lang="en-US" altLang="zh-CN" sz="32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7F395E63-24DD-4A4C-BD04-7C08D5AF88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ym typeface="Wingdings" panose="05000000000000000000" pitchFamily="2" charset="2"/>
              </a:rPr>
              <a:t>5.3	</a:t>
            </a:r>
            <a:r>
              <a:rPr lang="zh-CN" altLang="en-US" dirty="0">
                <a:sym typeface="Wingdings" panose="05000000000000000000" pitchFamily="2" charset="2"/>
              </a:rPr>
              <a:t>只存在噪声的复原</a:t>
            </a:r>
            <a:r>
              <a:rPr lang="en-US" altLang="zh-CN" dirty="0">
                <a:sym typeface="Wingdings" panose="05000000000000000000" pitchFamily="2" charset="2"/>
              </a:rPr>
              <a:t>——</a:t>
            </a:r>
            <a:r>
              <a:rPr lang="zh-CN" altLang="en-US" dirty="0">
                <a:sym typeface="Wingdings" panose="05000000000000000000" pitchFamily="2" charset="2"/>
              </a:rPr>
              <a:t>空间滤波</a:t>
            </a:r>
            <a:endParaRPr lang="en-US" altLang="zh-CN" dirty="0">
              <a:sym typeface="Wingdings" panose="05000000000000000000" pitchFamily="2" charset="2"/>
            </a:endParaRP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50DBA6BC-582C-6A42-983F-FC0BE71D5A9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blipFill>
            <a:blip r:embed="rId2"/>
            <a:stretch>
              <a:fillRect l="-1372" t="-1595"/>
            </a:stretch>
          </a:blipFill>
        </p:spPr>
        <p:txBody>
          <a:bodyPr/>
          <a:lstStyle/>
          <a:p>
            <a:r>
              <a:rPr lang="zh-CN" altLang="en-US"/>
              <a:t> </a:t>
            </a:r>
          </a:p>
        </p:txBody>
      </p:sp>
      <p:sp>
        <p:nvSpPr>
          <p:cNvPr id="15364" name="灯片编号占位符 5">
            <a:extLst>
              <a:ext uri="{FF2B5EF4-FFF2-40B4-BE49-F238E27FC236}">
                <a16:creationId xmlns:a16="http://schemas.microsoft.com/office/drawing/2014/main" id="{513568BD-07A6-F54C-95DF-5C30CA49A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5557837D-057C-4FD1-9AD3-DA9AF4085454}" type="slidenum">
              <a:rPr lang="en-US" altLang="zh-CN" smtClean="0"/>
              <a:pPr/>
              <a:t>16</a:t>
            </a:fld>
            <a:endParaRPr lang="en-US" altLang="zh-CN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0BCA96-DF93-8148-A9F2-B5B6F2269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3600"/>
              <a:t>几种常用滤波器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09F6A79-35ED-0640-AEE7-DEC3736841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sz="2000" dirty="0"/>
              <a:t>算术平均滤波器</a:t>
            </a:r>
            <a:r>
              <a:rPr lang="en-US" altLang="zh-CN" sz="2000" dirty="0"/>
              <a:t>(Arithmetic mean filters)</a:t>
            </a:r>
          </a:p>
          <a:p>
            <a:pPr lvl="1" eaLnBrk="1" hangingPunct="1">
              <a:defRPr/>
            </a:pPr>
            <a:endParaRPr lang="en-US" altLang="zh-CN" dirty="0"/>
          </a:p>
          <a:p>
            <a:pPr lvl="1" eaLnBrk="1" hangingPunct="1">
              <a:defRPr/>
            </a:pPr>
            <a:endParaRPr lang="en-US" altLang="zh-CN" dirty="0"/>
          </a:p>
          <a:p>
            <a:pPr eaLnBrk="1" hangingPunct="1">
              <a:defRPr/>
            </a:pPr>
            <a:r>
              <a:rPr sz="2000" dirty="0"/>
              <a:t>几何平均滤波器</a:t>
            </a:r>
            <a:r>
              <a:rPr lang="en-US" altLang="zh-CN" sz="2000" dirty="0"/>
              <a:t>(Geometric mean filter)</a:t>
            </a:r>
          </a:p>
          <a:p>
            <a:pPr lvl="1" eaLnBrk="1" hangingPunct="1">
              <a:defRPr/>
            </a:pPr>
            <a:endParaRPr lang="en-US" altLang="zh-CN" dirty="0"/>
          </a:p>
          <a:p>
            <a:pPr lvl="1" eaLnBrk="1" hangingPunct="1">
              <a:defRPr/>
            </a:pPr>
            <a:endParaRPr lang="en-US" altLang="zh-CN" dirty="0"/>
          </a:p>
          <a:p>
            <a:pPr lvl="1" eaLnBrk="1" hangingPunct="1">
              <a:defRPr/>
            </a:pPr>
            <a:endParaRPr lang="en-US" altLang="zh-CN" dirty="0"/>
          </a:p>
          <a:p>
            <a:pPr eaLnBrk="1" hangingPunct="1">
              <a:defRPr/>
            </a:pPr>
            <a:r>
              <a:rPr sz="2000" dirty="0"/>
              <a:t>调和平均滤波器</a:t>
            </a:r>
            <a:r>
              <a:rPr lang="en-US" altLang="zh-CN" sz="2000" dirty="0"/>
              <a:t>(Harmonic mean filter)</a:t>
            </a:r>
          </a:p>
          <a:p>
            <a:pPr lvl="1" eaLnBrk="1" hangingPunct="1">
              <a:defRPr/>
            </a:pPr>
            <a:endParaRPr lang="en-US" altLang="zh-CN" dirty="0"/>
          </a:p>
          <a:p>
            <a:pPr lvl="1" eaLnBrk="1" hangingPunct="1">
              <a:defRPr/>
            </a:pPr>
            <a:endParaRPr lang="en-US" altLang="zh-CN" sz="1600" dirty="0"/>
          </a:p>
          <a:p>
            <a:pPr lvl="1" eaLnBrk="1" hangingPunct="1">
              <a:defRPr/>
            </a:pPr>
            <a:endParaRPr lang="en-US" altLang="zh-CN" sz="1600" dirty="0"/>
          </a:p>
          <a:p>
            <a:pPr eaLnBrk="1" hangingPunct="1">
              <a:defRPr/>
            </a:pPr>
            <a:r>
              <a:rPr sz="2000" dirty="0"/>
              <a:t>反调和平均滤波器</a:t>
            </a:r>
            <a:r>
              <a:rPr lang="en-US" altLang="zh-CN" sz="2000" dirty="0"/>
              <a:t>(</a:t>
            </a:r>
            <a:r>
              <a:rPr lang="en-US" altLang="zh-CN" sz="2000" dirty="0" err="1"/>
              <a:t>Contraharmonic</a:t>
            </a:r>
            <a:r>
              <a:rPr lang="en-US" altLang="zh-CN" sz="2000" dirty="0"/>
              <a:t> filter)</a:t>
            </a:r>
          </a:p>
          <a:p>
            <a:pPr eaLnBrk="1" hangingPunct="1">
              <a:defRPr/>
            </a:pPr>
            <a:endParaRPr lang="en-US" altLang="zh-CN" sz="2000" dirty="0"/>
          </a:p>
          <a:p>
            <a:pPr eaLnBrk="1" hangingPunct="1">
              <a:defRPr/>
            </a:pPr>
            <a:endParaRPr sz="2000" dirty="0"/>
          </a:p>
        </p:txBody>
      </p:sp>
      <p:sp>
        <p:nvSpPr>
          <p:cNvPr id="16386" name="灯片编号占位符 3">
            <a:extLst>
              <a:ext uri="{FF2B5EF4-FFF2-40B4-BE49-F238E27FC236}">
                <a16:creationId xmlns:a16="http://schemas.microsoft.com/office/drawing/2014/main" id="{12C85354-12E2-FC4A-AC0C-CC344B799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fld id="{EEFAECBC-7966-409F-9D85-32E24F913913}" type="slidenum">
              <a:rPr kumimoji="0" lang="en-US" altLang="zh-CN" sz="1400" smtClean="0"/>
              <a:pPr>
                <a:defRPr/>
              </a:pPr>
              <a:t>17</a:t>
            </a:fld>
            <a:endParaRPr kumimoji="0" lang="en-US" altLang="zh-CN" sz="1400"/>
          </a:p>
        </p:txBody>
      </p:sp>
      <p:graphicFrame>
        <p:nvGraphicFramePr>
          <p:cNvPr id="31749" name="Object 1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6734716"/>
              </p:ext>
            </p:extLst>
          </p:nvPr>
        </p:nvGraphicFramePr>
        <p:xfrm>
          <a:off x="2269492" y="1634332"/>
          <a:ext cx="309689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8527375" imgH="8334375" progId="Equation.DSMT4">
                  <p:embed/>
                </p:oleObj>
              </mc:Choice>
              <mc:Fallback>
                <p:oleObj name="Equation" r:id="rId3" imgW="28527375" imgH="8334375" progId="Equation.DSMT4">
                  <p:embed/>
                  <p:pic>
                    <p:nvPicPr>
                      <p:cNvPr id="0" name="Object 1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9492" y="1634332"/>
                        <a:ext cx="309689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0" name="Object 1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7013443"/>
              </p:ext>
            </p:extLst>
          </p:nvPr>
        </p:nvGraphicFramePr>
        <p:xfrm>
          <a:off x="2125476" y="2745679"/>
          <a:ext cx="3168352" cy="12015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7957125" imgH="15801975" progId="Equation.DSMT4">
                  <p:embed/>
                </p:oleObj>
              </mc:Choice>
              <mc:Fallback>
                <p:oleObj name="Equation" r:id="rId5" imgW="37957125" imgH="15801975" progId="Equation.DSMT4">
                  <p:embed/>
                  <p:pic>
                    <p:nvPicPr>
                      <p:cNvPr id="0" name="Object 1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5476" y="2745679"/>
                        <a:ext cx="3168352" cy="120153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1" name="Object 1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6215217"/>
              </p:ext>
            </p:extLst>
          </p:nvPr>
        </p:nvGraphicFramePr>
        <p:xfrm>
          <a:off x="2195736" y="4208317"/>
          <a:ext cx="2592834" cy="1093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6108025" imgH="11630025" progId="Equation.DSMT4">
                  <p:embed/>
                </p:oleObj>
              </mc:Choice>
              <mc:Fallback>
                <p:oleObj name="Equation" r:id="rId7" imgW="26108025" imgH="11630025" progId="Equation.DSMT4">
                  <p:embed/>
                  <p:pic>
                    <p:nvPicPr>
                      <p:cNvPr id="0" name="Object 1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4208317"/>
                        <a:ext cx="2592834" cy="1093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2" name="Object 1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4470824"/>
              </p:ext>
            </p:extLst>
          </p:nvPr>
        </p:nvGraphicFramePr>
        <p:xfrm>
          <a:off x="2188028" y="5591910"/>
          <a:ext cx="3026630" cy="12660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33356550" imgH="14925675" progId="Equation.DSMT4">
                  <p:embed/>
                </p:oleObj>
              </mc:Choice>
              <mc:Fallback>
                <p:oleObj name="Equation" r:id="rId9" imgW="33356550" imgH="14925675" progId="Equation.DSMT4">
                  <p:embed/>
                  <p:pic>
                    <p:nvPicPr>
                      <p:cNvPr id="0" name="Object 1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8028" y="5591910"/>
                        <a:ext cx="3026630" cy="12660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3" name="文本框 3"/>
          <p:cNvSpPr txBox="1">
            <a:spLocks noChangeArrowheads="1"/>
          </p:cNvSpPr>
          <p:nvPr/>
        </p:nvSpPr>
        <p:spPr bwMode="auto">
          <a:xfrm>
            <a:off x="6173788" y="3241675"/>
            <a:ext cx="29702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800">
                <a:solidFill>
                  <a:srgbClr val="FF0000"/>
                </a:solidFill>
              </a:rPr>
              <a:t>(</a:t>
            </a:r>
            <a:r>
              <a:rPr lang="zh-CN" altLang="en-US" sz="1800">
                <a:solidFill>
                  <a:srgbClr val="FF0000"/>
                </a:solidFill>
              </a:rPr>
              <a:t>编程实现时可能的问题？</a:t>
            </a:r>
            <a:r>
              <a:rPr lang="en-US" altLang="zh-CN" sz="1800">
                <a:solidFill>
                  <a:srgbClr val="FF0000"/>
                </a:solidFill>
              </a:rPr>
              <a:t>)</a:t>
            </a:r>
            <a:endParaRPr lang="zh-CN" altLang="en-US" sz="18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灯片编号占位符 4">
            <a:extLst>
              <a:ext uri="{FF2B5EF4-FFF2-40B4-BE49-F238E27FC236}">
                <a16:creationId xmlns:a16="http://schemas.microsoft.com/office/drawing/2014/main" id="{3893A2F1-FA8F-3546-9B00-A2BC84BAC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fld id="{D732B929-3D0C-44AE-88E9-D5C601CEAAFD}" type="slidenum">
              <a:rPr kumimoji="0" lang="en-US" altLang="zh-CN" sz="1400" smtClean="0"/>
              <a:pPr>
                <a:defRPr/>
              </a:pPr>
              <a:t>18</a:t>
            </a:fld>
            <a:endParaRPr kumimoji="0" lang="en-US" altLang="zh-CN" sz="1400"/>
          </a:p>
        </p:txBody>
      </p:sp>
      <p:pic>
        <p:nvPicPr>
          <p:cNvPr id="3277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620713"/>
            <a:ext cx="7489825" cy="578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灯片编号占位符 3">
            <a:extLst>
              <a:ext uri="{FF2B5EF4-FFF2-40B4-BE49-F238E27FC236}">
                <a16:creationId xmlns:a16="http://schemas.microsoft.com/office/drawing/2014/main" id="{137E8D4A-DE49-4A42-AB52-C5F930E02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fld id="{40DC0184-9800-4677-AAF4-4E9D263277E1}" type="slidenum">
              <a:rPr kumimoji="0" lang="en-US" altLang="zh-CN" sz="1400" smtClean="0"/>
              <a:pPr>
                <a:defRPr/>
              </a:pPr>
              <a:t>19</a:t>
            </a:fld>
            <a:endParaRPr kumimoji="0" lang="en-US" altLang="zh-CN" sz="1400"/>
          </a:p>
        </p:txBody>
      </p:sp>
      <p:pic>
        <p:nvPicPr>
          <p:cNvPr id="3379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0375"/>
            <a:ext cx="7775575" cy="599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CN" altLang="en-US" sz="4000" dirty="0"/>
              <a:t>反调和平均滤波器滤波</a:t>
            </a:r>
            <a:endParaRPr lang="zh-CN" altLang="en-US" dirty="0"/>
          </a:p>
        </p:txBody>
      </p:sp>
      <p:sp>
        <p:nvSpPr>
          <p:cNvPr id="19458" name="灯片编号占位符 3">
            <a:extLst>
              <a:ext uri="{FF2B5EF4-FFF2-40B4-BE49-F238E27FC236}">
                <a16:creationId xmlns:a16="http://schemas.microsoft.com/office/drawing/2014/main" id="{0FFC3C22-A3B0-C447-9004-8A91D6123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fld id="{C034FA86-C39F-43A4-8955-DB509C201D81}" type="slidenum">
              <a:rPr kumimoji="0" lang="en-US" altLang="zh-CN" sz="1400" smtClean="0"/>
              <a:pPr>
                <a:defRPr/>
              </a:pPr>
              <a:t>20</a:t>
            </a:fld>
            <a:endParaRPr kumimoji="0" lang="en-US" altLang="zh-CN" sz="1400"/>
          </a:p>
        </p:txBody>
      </p:sp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839913"/>
            <a:ext cx="7632700" cy="295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Rectangle 4">
            <a:extLst>
              <a:ext uri="{FF2B5EF4-FFF2-40B4-BE49-F238E27FC236}">
                <a16:creationId xmlns:a16="http://schemas.microsoft.com/office/drawing/2014/main" id="{2970DB06-0E45-FA42-A2C9-E7F00FE25C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zh-CN" altLang="en-US" sz="3600"/>
              <a:t>次序统计滤波器</a:t>
            </a:r>
          </a:p>
        </p:txBody>
      </p:sp>
      <p:graphicFrame>
        <p:nvGraphicFramePr>
          <p:cNvPr id="35843" name="Object 17"/>
          <p:cNvGraphicFramePr>
            <a:graphicFrameLocks noGrp="1" noChangeAspect="1"/>
          </p:cNvGraphicFramePr>
          <p:nvPr>
            <p:ph idx="1"/>
          </p:nvPr>
        </p:nvGraphicFramePr>
        <p:xfrm>
          <a:off x="1987550" y="3116263"/>
          <a:ext cx="2330450" cy="109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8089225" imgH="13163550" progId="Equation.DSMT4">
                  <p:embed/>
                </p:oleObj>
              </mc:Choice>
              <mc:Fallback>
                <p:oleObj name="Equation" r:id="rId2" imgW="28089225" imgH="13163550" progId="Equation.DSMT4">
                  <p:embed/>
                  <p:pic>
                    <p:nvPicPr>
                      <p:cNvPr id="0" name="Object 1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7550" y="3116263"/>
                        <a:ext cx="2330450" cy="109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7" name="灯片编号占位符 8">
            <a:extLst>
              <a:ext uri="{FF2B5EF4-FFF2-40B4-BE49-F238E27FC236}">
                <a16:creationId xmlns:a16="http://schemas.microsoft.com/office/drawing/2014/main" id="{152B8436-EDC8-364A-A0DF-CFB75B6F9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fld id="{A4BB975C-CB02-4E56-A667-EC82E67CC917}" type="slidenum">
              <a:rPr kumimoji="0" lang="en-US" altLang="zh-CN" sz="1400" smtClean="0"/>
              <a:pPr>
                <a:defRPr/>
              </a:pPr>
              <a:t>21</a:t>
            </a:fld>
            <a:endParaRPr kumimoji="0" lang="en-US" altLang="zh-CN" sz="1400"/>
          </a:p>
        </p:txBody>
      </p:sp>
      <p:graphicFrame>
        <p:nvGraphicFramePr>
          <p:cNvPr id="35845" name="Object 19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1908175" y="4792663"/>
          <a:ext cx="4360863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7834550" imgH="7896225" progId="Equation.DSMT4">
                  <p:embed/>
                </p:oleObj>
              </mc:Choice>
              <mc:Fallback>
                <p:oleObj name="Equation" r:id="rId4" imgW="47834550" imgH="7896225" progId="Equation.DSMT4">
                  <p:embed/>
                  <p:pic>
                    <p:nvPicPr>
                      <p:cNvPr id="0" name="Object 1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175" y="4792663"/>
                        <a:ext cx="4360863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6" name="Object 21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1970088" y="6013450"/>
          <a:ext cx="3101975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4232850" imgH="8334375" progId="Equation.DSMT4">
                  <p:embed/>
                </p:oleObj>
              </mc:Choice>
              <mc:Fallback>
                <p:oleObj name="Equation" r:id="rId6" imgW="34232850" imgH="8334375" progId="Equation.DSMT4">
                  <p:embed/>
                  <p:pic>
                    <p:nvPicPr>
                      <p:cNvPr id="0" name="Object 2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0088" y="6013450"/>
                        <a:ext cx="3101975" cy="755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7" name="Object 14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292212008"/>
              </p:ext>
            </p:extLst>
          </p:nvPr>
        </p:nvGraphicFramePr>
        <p:xfrm>
          <a:off x="2123728" y="1931458"/>
          <a:ext cx="2492418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8308300" imgH="6143625" progId="Equation.DSMT4">
                  <p:embed/>
                </p:oleObj>
              </mc:Choice>
              <mc:Fallback>
                <p:oleObj name="Equation" r:id="rId8" imgW="28308300" imgH="6143625" progId="Equation.DSMT4">
                  <p:embed/>
                  <p:pic>
                    <p:nvPicPr>
                      <p:cNvPr id="0" name="Object 1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1931458"/>
                        <a:ext cx="2492418" cy="54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8" name="Text Box 5"/>
          <p:cNvSpPr txBox="1">
            <a:spLocks noChangeArrowheads="1"/>
          </p:cNvSpPr>
          <p:nvPr/>
        </p:nvSpPr>
        <p:spPr bwMode="auto">
          <a:xfrm>
            <a:off x="560388" y="1401763"/>
            <a:ext cx="51847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zh-CN" altLang="en-US" dirty="0"/>
              <a:t>中值滤波器</a:t>
            </a:r>
            <a:r>
              <a:rPr lang="en-US" altLang="zh-CN" dirty="0"/>
              <a:t>(Median filter)</a:t>
            </a:r>
          </a:p>
        </p:txBody>
      </p:sp>
      <p:sp>
        <p:nvSpPr>
          <p:cNvPr id="35849" name="Text Box 7"/>
          <p:cNvSpPr txBox="1">
            <a:spLocks noChangeArrowheads="1"/>
          </p:cNvSpPr>
          <p:nvPr/>
        </p:nvSpPr>
        <p:spPr bwMode="auto">
          <a:xfrm>
            <a:off x="560388" y="4233863"/>
            <a:ext cx="51847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zh-CN" altLang="en-US"/>
              <a:t>中点滤波器</a:t>
            </a:r>
            <a:r>
              <a:rPr lang="en-US" altLang="zh-CN"/>
              <a:t>(Midpoint  filter)</a:t>
            </a:r>
          </a:p>
        </p:txBody>
      </p:sp>
      <p:sp>
        <p:nvSpPr>
          <p:cNvPr id="35850" name="Text Box 8"/>
          <p:cNvSpPr txBox="1">
            <a:spLocks noChangeArrowheads="1"/>
          </p:cNvSpPr>
          <p:nvPr/>
        </p:nvSpPr>
        <p:spPr bwMode="auto">
          <a:xfrm>
            <a:off x="560388" y="2647950"/>
            <a:ext cx="51847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zh-CN" altLang="en-US"/>
              <a:t>最大最小滤波器</a:t>
            </a:r>
            <a:r>
              <a:rPr lang="en-US" altLang="zh-CN"/>
              <a:t>(Max and min filters)</a:t>
            </a:r>
          </a:p>
        </p:txBody>
      </p:sp>
      <p:sp>
        <p:nvSpPr>
          <p:cNvPr id="35851" name="Text Box 12"/>
          <p:cNvSpPr txBox="1">
            <a:spLocks noChangeArrowheads="1"/>
          </p:cNvSpPr>
          <p:nvPr/>
        </p:nvSpPr>
        <p:spPr bwMode="auto">
          <a:xfrm>
            <a:off x="560388" y="5513388"/>
            <a:ext cx="77565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>
                <a:schemeClr val="tx2"/>
              </a:buClr>
              <a:buFont typeface="Wingdings" panose="05000000000000000000" pitchFamily="2" charset="2"/>
              <a:buChar char="n"/>
            </a:pPr>
            <a:r>
              <a:rPr lang="en-US" altLang="zh-CN"/>
              <a:t>Alpha</a:t>
            </a:r>
            <a:r>
              <a:rPr lang="zh-CN" altLang="en-US"/>
              <a:t>截取中值滤波器</a:t>
            </a:r>
            <a:r>
              <a:rPr lang="en-US" altLang="zh-CN"/>
              <a:t>(Alpha-trimmed mean filter)</a:t>
            </a: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灯片编号占位符 3">
            <a:extLst>
              <a:ext uri="{FF2B5EF4-FFF2-40B4-BE49-F238E27FC236}">
                <a16:creationId xmlns:a16="http://schemas.microsoft.com/office/drawing/2014/main" id="{643168B7-F924-1F49-9305-27B63AB5A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fld id="{6D54532A-2787-4A8E-9DE7-27239A633550}" type="slidenum">
              <a:rPr kumimoji="0" lang="en-US" altLang="zh-CN" sz="1400" smtClean="0"/>
              <a:pPr>
                <a:defRPr/>
              </a:pPr>
              <a:t>22</a:t>
            </a:fld>
            <a:endParaRPr kumimoji="0" lang="en-US" altLang="zh-CN" sz="1400"/>
          </a:p>
        </p:txBody>
      </p:sp>
      <p:pic>
        <p:nvPicPr>
          <p:cNvPr id="3686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549275"/>
            <a:ext cx="7489825" cy="578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CN" altLang="en-US" dirty="0"/>
              <a:t>最大最小滤波器滤波</a:t>
            </a:r>
          </a:p>
        </p:txBody>
      </p:sp>
      <p:sp>
        <p:nvSpPr>
          <p:cNvPr id="22530" name="灯片编号占位符 3">
            <a:extLst>
              <a:ext uri="{FF2B5EF4-FFF2-40B4-BE49-F238E27FC236}">
                <a16:creationId xmlns:a16="http://schemas.microsoft.com/office/drawing/2014/main" id="{42967C6C-9BD4-8246-A1A6-C1315FA80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fld id="{EC164BB9-F9D6-448A-B8CA-0A248B1FB301}" type="slidenum">
              <a:rPr kumimoji="0" lang="en-US" altLang="zh-CN" sz="1400" smtClean="0"/>
              <a:pPr>
                <a:defRPr/>
              </a:pPr>
              <a:t>23</a:t>
            </a:fld>
            <a:endParaRPr kumimoji="0" lang="en-US" altLang="zh-CN" sz="1400"/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989138"/>
            <a:ext cx="7704138" cy="298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灯片编号占位符 3">
            <a:extLst>
              <a:ext uri="{FF2B5EF4-FFF2-40B4-BE49-F238E27FC236}">
                <a16:creationId xmlns:a16="http://schemas.microsoft.com/office/drawing/2014/main" id="{98D00799-5C53-E941-AB37-9C468ED63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fld id="{F1269C36-5C14-4C2C-BFA2-7C876C0E131C}" type="slidenum">
              <a:rPr kumimoji="0" lang="en-US" altLang="zh-CN" sz="1400" smtClean="0"/>
              <a:pPr>
                <a:defRPr/>
              </a:pPr>
              <a:t>24</a:t>
            </a:fld>
            <a:endParaRPr kumimoji="0" lang="en-US" altLang="zh-CN" sz="1400"/>
          </a:p>
        </p:txBody>
      </p:sp>
      <p:pic>
        <p:nvPicPr>
          <p:cNvPr id="3891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88640"/>
            <a:ext cx="4104456" cy="5905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6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76"/>
          <a:stretch/>
        </p:blipFill>
        <p:spPr bwMode="auto">
          <a:xfrm>
            <a:off x="1638218" y="6171600"/>
            <a:ext cx="5569294" cy="612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714B82D-9036-1749-96CC-5899AE9C84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3600">
                <a:latin typeface="黑体" panose="02010609060101010101" pitchFamily="49" charset="-122"/>
              </a:rPr>
              <a:t>第</a:t>
            </a:r>
            <a:r>
              <a:rPr lang="en-US" altLang="zh-CN" sz="3600">
                <a:latin typeface="黑体" panose="02010609060101010101" pitchFamily="49" charset="-122"/>
              </a:rPr>
              <a:t>5</a:t>
            </a:r>
            <a:r>
              <a:rPr lang="zh-CN" altLang="en-US" sz="3600">
                <a:latin typeface="黑体" panose="02010609060101010101" pitchFamily="49" charset="-122"/>
              </a:rPr>
              <a:t>章  图像复原与重建</a:t>
            </a:r>
            <a:endParaRPr lang="en-US" altLang="zh-CN" sz="3600">
              <a:latin typeface="黑体" panose="02010609060101010101" pitchFamily="49" charset="-122"/>
            </a:endParaRPr>
          </a:p>
        </p:txBody>
      </p:sp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576263" y="1449388"/>
            <a:ext cx="7989887" cy="507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ea typeface="黑体" panose="02010609060101010101" pitchFamily="49" charset="-122"/>
                <a:sym typeface="Wingdings" panose="05000000000000000000" pitchFamily="2" charset="2"/>
              </a:rPr>
              <a:t>5.1	</a:t>
            </a:r>
            <a:r>
              <a:rPr kumimoji="0" lang="zh-CN" altLang="en-US" sz="2800">
                <a:ea typeface="黑体" panose="02010609060101010101" pitchFamily="49" charset="-122"/>
                <a:sym typeface="Wingdings" panose="05000000000000000000" pitchFamily="2" charset="2"/>
              </a:rPr>
              <a:t>图像退化</a:t>
            </a:r>
            <a:r>
              <a:rPr kumimoji="0" lang="en-US" altLang="zh-CN" sz="2800">
                <a:ea typeface="黑体" panose="02010609060101010101" pitchFamily="49" charset="-122"/>
                <a:sym typeface="Wingdings" panose="05000000000000000000" pitchFamily="2" charset="2"/>
              </a:rPr>
              <a:t>/</a:t>
            </a:r>
            <a:r>
              <a:rPr kumimoji="0" lang="zh-CN" altLang="en-US" sz="2800">
                <a:ea typeface="黑体" panose="02010609060101010101" pitchFamily="49" charset="-122"/>
                <a:sym typeface="Wingdings" panose="05000000000000000000" pitchFamily="2" charset="2"/>
              </a:rPr>
              <a:t>复原过程的模型</a:t>
            </a:r>
            <a:endParaRPr kumimoji="0" lang="en-US" altLang="zh-CN" sz="2800"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5.2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噪声模型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5.3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只存在噪声的复原</a:t>
            </a: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——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空间滤波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5.4	</a:t>
            </a:r>
            <a:r>
              <a:rPr kumimoji="0" lang="zh-CN" altLang="en-US" sz="2800">
                <a:solidFill>
                  <a:srgbClr val="FF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用频率域消除周期噪声</a:t>
            </a:r>
            <a:endParaRPr kumimoji="0" lang="en-US" altLang="zh-CN" sz="2800">
              <a:solidFill>
                <a:srgbClr val="FF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5.5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估计退化函数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5.6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逆滤波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5.7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最小均方误差（维纳）滤波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5.8      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约束最小二乘方滤波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5.9      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由投影重建图像</a:t>
            </a:r>
          </a:p>
          <a:p>
            <a:pPr eaLnBrk="1" hangingPunct="1">
              <a:spcBef>
                <a:spcPct val="50000"/>
              </a:spcBef>
              <a:buClr>
                <a:srgbClr val="000000"/>
              </a:buClr>
            </a:pPr>
            <a:endParaRPr lang="zh-CN" altLang="en-US" sz="320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eaLnBrk="1" hangingPunct="1">
              <a:spcBef>
                <a:spcPct val="50000"/>
              </a:spcBef>
              <a:buClr>
                <a:srgbClr val="000000"/>
              </a:buClr>
            </a:pPr>
            <a:endParaRPr kumimoji="0" lang="en-US" altLang="zh-CN" sz="32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13660B48-4F3C-A842-8312-C3E1A71204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Bef>
                <a:spcPct val="50000"/>
              </a:spcBef>
              <a:defRPr/>
            </a:pPr>
            <a:r>
              <a:rPr kumimoji="0" lang="en-US" altLang="zh-CN" sz="3600">
                <a:solidFill>
                  <a:srgbClr val="00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5.4	</a:t>
            </a:r>
            <a:r>
              <a:rPr kumimoji="0" lang="zh-CN" altLang="en-US" sz="3600">
                <a:solidFill>
                  <a:srgbClr val="00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频域滤波消除周期噪声</a:t>
            </a:r>
            <a:endParaRPr kumimoji="0" lang="en-US" altLang="zh-CN" sz="3600">
              <a:solidFill>
                <a:srgbClr val="000000"/>
              </a:solidFill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D014C9EE-B256-5B41-97E3-B0CFF5AC778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66738" y="1341438"/>
            <a:ext cx="8253734" cy="4967287"/>
          </a:xfrm>
        </p:spPr>
        <p:txBody>
          <a:bodyPr/>
          <a:lstStyle/>
          <a:p>
            <a:pPr marL="0" indent="0" eaLnBrk="1" hangingPunct="1">
              <a:defRPr/>
            </a:pPr>
            <a:r>
              <a:rPr lang="zh-CN" altLang="en-US" sz="2800" dirty="0"/>
              <a:t>消除加性的周期噪声</a:t>
            </a:r>
            <a:endParaRPr lang="en-US" altLang="zh-CN" sz="2800" dirty="0"/>
          </a:p>
          <a:p>
            <a:pPr marL="438150" lvl="1" indent="0" eaLnBrk="1" hangingPunct="1">
              <a:defRPr/>
            </a:pPr>
            <a:r>
              <a:rPr sz="2400" dirty="0"/>
              <a:t>带阻滤波器</a:t>
            </a:r>
            <a:r>
              <a:rPr lang="en-US" altLang="zh-CN" sz="2400" dirty="0"/>
              <a:t>(</a:t>
            </a:r>
            <a:r>
              <a:rPr lang="en-US" altLang="zh-CN" sz="2400" dirty="0" err="1"/>
              <a:t>Bandreject</a:t>
            </a:r>
            <a:r>
              <a:rPr lang="en-US" altLang="zh-CN" sz="2400" dirty="0"/>
              <a:t> Filters)</a:t>
            </a:r>
          </a:p>
          <a:p>
            <a:pPr marL="438150" lvl="1" indent="0" eaLnBrk="1" hangingPunct="1">
              <a:defRPr/>
            </a:pPr>
            <a:r>
              <a:rPr sz="2400" dirty="0"/>
              <a:t>带通滤波器</a:t>
            </a:r>
            <a:r>
              <a:rPr lang="en-US" altLang="zh-CN" sz="2400" dirty="0"/>
              <a:t>(</a:t>
            </a:r>
            <a:r>
              <a:rPr lang="en-US" altLang="zh-CN" sz="2400" dirty="0" err="1"/>
              <a:t>Bandpass</a:t>
            </a:r>
            <a:r>
              <a:rPr lang="en-US" altLang="zh-CN" sz="2400" dirty="0"/>
              <a:t> Filters)</a:t>
            </a:r>
          </a:p>
          <a:p>
            <a:pPr marL="438150" lvl="1" indent="0" eaLnBrk="1" hangingPunct="1">
              <a:defRPr/>
            </a:pPr>
            <a:r>
              <a:rPr sz="2400" dirty="0"/>
              <a:t>槽口滤波器</a:t>
            </a:r>
            <a:r>
              <a:rPr lang="en-US" altLang="zh-CN" sz="2400" dirty="0"/>
              <a:t>(Notch Filters)</a:t>
            </a:r>
          </a:p>
        </p:txBody>
      </p:sp>
      <p:sp>
        <p:nvSpPr>
          <p:cNvPr id="24580" name="灯片编号占位符 5">
            <a:extLst>
              <a:ext uri="{FF2B5EF4-FFF2-40B4-BE49-F238E27FC236}">
                <a16:creationId xmlns:a16="http://schemas.microsoft.com/office/drawing/2014/main" id="{5CB32672-432C-AD4E-86D6-2ED608EC7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fld id="{A2B9E4A9-E969-444B-A47B-A3B3B92FE6A4}" type="slidenum">
              <a:rPr kumimoji="0" lang="en-US" altLang="zh-CN" sz="1400" smtClean="0"/>
              <a:pPr>
                <a:defRPr/>
              </a:pPr>
              <a:t>26</a:t>
            </a:fld>
            <a:endParaRPr kumimoji="0" lang="en-US" altLang="zh-CN" sz="1400"/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2" name="Rectangle 4">
            <a:extLst>
              <a:ext uri="{FF2B5EF4-FFF2-40B4-BE49-F238E27FC236}">
                <a16:creationId xmlns:a16="http://schemas.microsoft.com/office/drawing/2014/main" id="{28BC758D-A171-8C49-8F28-7B00ED7787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zh-CN" altLang="en-US" sz="3600">
                <a:latin typeface="Times New Roman" panose="02020603050405020304" pitchFamily="18" charset="0"/>
              </a:rPr>
              <a:t>带阻滤波器 </a:t>
            </a:r>
            <a:r>
              <a:rPr lang="en-US" altLang="zh-CN" sz="3600">
                <a:latin typeface="Times New Roman" panose="02020603050405020304" pitchFamily="18" charset="0"/>
              </a:rPr>
              <a:t>(Bandreject Filters)</a:t>
            </a:r>
          </a:p>
        </p:txBody>
      </p:sp>
      <p:graphicFrame>
        <p:nvGraphicFramePr>
          <p:cNvPr id="43011" name="Object 11"/>
          <p:cNvGraphicFramePr>
            <a:graphicFrameLocks noGrp="1" noChangeAspect="1"/>
          </p:cNvGraphicFramePr>
          <p:nvPr>
            <p:ph idx="1"/>
          </p:nvPr>
        </p:nvGraphicFramePr>
        <p:xfrm>
          <a:off x="2470150" y="1790700"/>
          <a:ext cx="3554413" cy="154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9368075" imgH="21507450" progId="Equation.DSMT4">
                  <p:embed/>
                </p:oleObj>
              </mc:Choice>
              <mc:Fallback>
                <p:oleObj name="Equation" r:id="rId2" imgW="49368075" imgH="21507450" progId="Equation.DSMT4">
                  <p:embed/>
                  <p:pic>
                    <p:nvPicPr>
                      <p:cNvPr id="0" name="Object 1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0150" y="1790700"/>
                        <a:ext cx="3554413" cy="1547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6" name="灯片编号占位符 7">
            <a:extLst>
              <a:ext uri="{FF2B5EF4-FFF2-40B4-BE49-F238E27FC236}">
                <a16:creationId xmlns:a16="http://schemas.microsoft.com/office/drawing/2014/main" id="{C04E7DC4-0D34-5146-9842-FE5EAF917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fld id="{64482F30-1A1B-4D44-9669-834788ADDB58}" type="slidenum">
              <a:rPr kumimoji="0" lang="en-US" altLang="zh-CN" sz="1400" smtClean="0"/>
              <a:pPr>
                <a:defRPr/>
              </a:pPr>
              <a:t>27</a:t>
            </a:fld>
            <a:endParaRPr kumimoji="0" lang="en-US" altLang="zh-CN" sz="1400"/>
          </a:p>
        </p:txBody>
      </p:sp>
      <p:graphicFrame>
        <p:nvGraphicFramePr>
          <p:cNvPr id="43013" name="Object 13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2454275" y="3860800"/>
          <a:ext cx="3227388" cy="126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5985450" imgH="14039850" progId="Equation.DSMT4">
                  <p:embed/>
                </p:oleObj>
              </mc:Choice>
              <mc:Fallback>
                <p:oleObj name="Equation" r:id="rId4" imgW="35985450" imgH="14039850" progId="Equation.DSMT4">
                  <p:embed/>
                  <p:pic>
                    <p:nvPicPr>
                      <p:cNvPr id="0" name="Object 1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4275" y="3860800"/>
                        <a:ext cx="3227388" cy="1260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4" name="Object 15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2484438" y="5973763"/>
          <a:ext cx="2274887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4793575" imgH="5486400" progId="Equation.DSMT4">
                  <p:embed/>
                </p:oleObj>
              </mc:Choice>
              <mc:Fallback>
                <p:oleObj name="Equation" r:id="rId6" imgW="24793575" imgH="5486400" progId="Equation.DSMT4">
                  <p:embed/>
                  <p:pic>
                    <p:nvPicPr>
                      <p:cNvPr id="0" name="Object 1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5973763"/>
                        <a:ext cx="2274887" cy="50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5" name="Text Box 5"/>
          <p:cNvSpPr txBox="1">
            <a:spLocks noChangeArrowheads="1"/>
          </p:cNvSpPr>
          <p:nvPr/>
        </p:nvSpPr>
        <p:spPr bwMode="auto">
          <a:xfrm>
            <a:off x="576263" y="1293813"/>
            <a:ext cx="5327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/>
              <a:t>理想带阻滤波器</a:t>
            </a:r>
            <a:r>
              <a:rPr lang="en-US" altLang="zh-CN"/>
              <a:t>(Ideal Bandreject Filters)</a:t>
            </a:r>
          </a:p>
        </p:txBody>
      </p:sp>
      <p:sp>
        <p:nvSpPr>
          <p:cNvPr id="43016" name="Text Box 7"/>
          <p:cNvSpPr txBox="1">
            <a:spLocks noChangeArrowheads="1"/>
          </p:cNvSpPr>
          <p:nvPr/>
        </p:nvSpPr>
        <p:spPr bwMode="auto">
          <a:xfrm>
            <a:off x="574675" y="3378200"/>
            <a:ext cx="7345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/>
              <a:t>Butterworth</a:t>
            </a:r>
            <a:r>
              <a:rPr lang="zh-CN" altLang="en-US"/>
              <a:t>带阻滤波器</a:t>
            </a:r>
            <a:r>
              <a:rPr lang="en-US" altLang="zh-CN"/>
              <a:t>(Butterworth  Bandreject Filters)</a:t>
            </a:r>
          </a:p>
        </p:txBody>
      </p:sp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574675" y="5349875"/>
            <a:ext cx="7345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/>
              <a:t>高斯带阻滤波器</a:t>
            </a:r>
            <a:r>
              <a:rPr lang="en-US" altLang="zh-CN"/>
              <a:t>(Gaussian  Bandreject Filters)</a:t>
            </a: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灯片编号占位符 3">
            <a:extLst>
              <a:ext uri="{FF2B5EF4-FFF2-40B4-BE49-F238E27FC236}">
                <a16:creationId xmlns:a16="http://schemas.microsoft.com/office/drawing/2014/main" id="{177E20C5-B9D6-FE49-9327-ED2227B21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fld id="{0D6481BB-C926-4631-9AE9-02A672BE2AB6}" type="slidenum">
              <a:rPr kumimoji="0" lang="en-US" altLang="zh-CN" sz="1400" smtClean="0"/>
              <a:pPr>
                <a:defRPr/>
              </a:pPr>
              <a:t>28</a:t>
            </a:fld>
            <a:endParaRPr kumimoji="0" lang="en-US" altLang="zh-CN" sz="1400"/>
          </a:p>
        </p:txBody>
      </p:sp>
      <p:pic>
        <p:nvPicPr>
          <p:cNvPr id="4403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133600"/>
            <a:ext cx="8497887" cy="254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6" name="Rectangle 4"/>
          <p:cNvSpPr txBox="1">
            <a:spLocks noChangeArrowheads="1"/>
          </p:cNvSpPr>
          <p:nvPr/>
        </p:nvSpPr>
        <p:spPr bwMode="auto">
          <a:xfrm>
            <a:off x="574675" y="304800"/>
            <a:ext cx="80010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3399FF"/>
              </a:buClr>
              <a:buFont typeface="Wingdings" panose="05000000000000000000" pitchFamily="2" charset="2"/>
              <a:buChar char="o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908050" indent="-436563">
              <a:spcBef>
                <a:spcPct val="20000"/>
              </a:spcBef>
              <a:buClr>
                <a:srgbClr val="3399FF"/>
              </a:buClr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304925" indent="-395288">
              <a:spcBef>
                <a:spcPct val="20000"/>
              </a:spcBef>
              <a:buClr>
                <a:srgbClr val="3399FF"/>
              </a:buClr>
              <a:buFont typeface="Wingdings" panose="05000000000000000000" pitchFamily="2" charset="2"/>
              <a:buChar char="ü"/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93863" indent="-387350">
              <a:spcBef>
                <a:spcPct val="20000"/>
              </a:spcBef>
              <a:buClr>
                <a:srgbClr val="3399FF"/>
              </a:buClr>
              <a:buFont typeface="Wingdings" panose="05000000000000000000" pitchFamily="2" charset="2"/>
              <a:buChar char="Ø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93913" indent="-398463">
              <a:spcBef>
                <a:spcPct val="20000"/>
              </a:spcBef>
              <a:buClr>
                <a:srgbClr val="3399FF"/>
              </a:buClr>
              <a:buFont typeface="Wingdings" panose="05000000000000000000" pitchFamily="2" charset="2"/>
              <a:buChar char="l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51113" indent="-3984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panose="05000000000000000000" pitchFamily="2" charset="2"/>
              <a:buChar char="l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3008313" indent="-3984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panose="05000000000000000000" pitchFamily="2" charset="2"/>
              <a:buChar char="l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65513" indent="-3984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panose="05000000000000000000" pitchFamily="2" charset="2"/>
              <a:buChar char="l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922713" indent="-3984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panose="05000000000000000000" pitchFamily="2" charset="2"/>
              <a:buChar char="l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3600">
                <a:solidFill>
                  <a:schemeClr val="tx2"/>
                </a:solidFill>
              </a:rPr>
              <a:t>带阻滤波器 </a:t>
            </a:r>
            <a:r>
              <a:rPr lang="en-US" altLang="zh-CN" sz="3600">
                <a:solidFill>
                  <a:schemeClr val="tx2"/>
                </a:solidFill>
              </a:rPr>
              <a:t>(Bandreject Filters)</a:t>
            </a: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灯片编号占位符 3">
            <a:extLst>
              <a:ext uri="{FF2B5EF4-FFF2-40B4-BE49-F238E27FC236}">
                <a16:creationId xmlns:a16="http://schemas.microsoft.com/office/drawing/2014/main" id="{DB66ADCC-04C2-D948-97C1-410C67DF0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fld id="{439B4D5E-3EFD-496A-8337-15C22BA3612C}" type="slidenum">
              <a:rPr kumimoji="0" lang="en-US" altLang="zh-CN" sz="1400" smtClean="0"/>
              <a:pPr>
                <a:defRPr/>
              </a:pPr>
              <a:t>29</a:t>
            </a:fld>
            <a:endParaRPr kumimoji="0" lang="en-US" altLang="zh-CN" sz="1400"/>
          </a:p>
        </p:txBody>
      </p:sp>
      <p:pic>
        <p:nvPicPr>
          <p:cNvPr id="4505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1268413"/>
            <a:ext cx="7921625" cy="476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0" name="Rectangle 4"/>
          <p:cNvSpPr txBox="1">
            <a:spLocks noChangeArrowheads="1"/>
          </p:cNvSpPr>
          <p:nvPr/>
        </p:nvSpPr>
        <p:spPr bwMode="auto">
          <a:xfrm>
            <a:off x="574675" y="304800"/>
            <a:ext cx="80010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3399FF"/>
              </a:buClr>
              <a:buFont typeface="Wingdings" panose="05000000000000000000" pitchFamily="2" charset="2"/>
              <a:buChar char="o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908050" indent="-436563">
              <a:spcBef>
                <a:spcPct val="20000"/>
              </a:spcBef>
              <a:buClr>
                <a:srgbClr val="3399FF"/>
              </a:buClr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304925" indent="-395288">
              <a:spcBef>
                <a:spcPct val="20000"/>
              </a:spcBef>
              <a:buClr>
                <a:srgbClr val="3399FF"/>
              </a:buClr>
              <a:buFont typeface="Wingdings" panose="05000000000000000000" pitchFamily="2" charset="2"/>
              <a:buChar char="ü"/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93863" indent="-387350">
              <a:spcBef>
                <a:spcPct val="20000"/>
              </a:spcBef>
              <a:buClr>
                <a:srgbClr val="3399FF"/>
              </a:buClr>
              <a:buFont typeface="Wingdings" panose="05000000000000000000" pitchFamily="2" charset="2"/>
              <a:buChar char="Ø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93913" indent="-398463">
              <a:spcBef>
                <a:spcPct val="20000"/>
              </a:spcBef>
              <a:buClr>
                <a:srgbClr val="3399FF"/>
              </a:buClr>
              <a:buFont typeface="Wingdings" panose="05000000000000000000" pitchFamily="2" charset="2"/>
              <a:buChar char="l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51113" indent="-3984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panose="05000000000000000000" pitchFamily="2" charset="2"/>
              <a:buChar char="l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3008313" indent="-3984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panose="05000000000000000000" pitchFamily="2" charset="2"/>
              <a:buChar char="l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65513" indent="-3984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panose="05000000000000000000" pitchFamily="2" charset="2"/>
              <a:buChar char="l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922713" indent="-3984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Font typeface="Wingdings" panose="05000000000000000000" pitchFamily="2" charset="2"/>
              <a:buChar char="l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3600">
                <a:solidFill>
                  <a:schemeClr val="tx2"/>
                </a:solidFill>
              </a:rPr>
              <a:t>带阻滤波器 </a:t>
            </a:r>
            <a:r>
              <a:rPr lang="en-US" altLang="zh-CN" sz="3600">
                <a:solidFill>
                  <a:schemeClr val="tx2"/>
                </a:solidFill>
              </a:rPr>
              <a:t>(Bandreject Filters)</a:t>
            </a: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E6C17620-979F-3844-8C84-CE0F6DAD33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3600">
                <a:latin typeface="Times New Roman" panose="02020603050405020304" pitchFamily="18" charset="0"/>
              </a:rPr>
              <a:t>带通滤波器</a:t>
            </a:r>
            <a:r>
              <a:rPr lang="en-US" altLang="zh-CN" sz="3600">
                <a:latin typeface="Times New Roman" panose="02020603050405020304" pitchFamily="18" charset="0"/>
              </a:rPr>
              <a:t>(Bandpass Filters)</a:t>
            </a:r>
          </a:p>
        </p:txBody>
      </p:sp>
      <p:sp>
        <p:nvSpPr>
          <p:cNvPr id="28676" name="灯片编号占位符 5">
            <a:extLst>
              <a:ext uri="{FF2B5EF4-FFF2-40B4-BE49-F238E27FC236}">
                <a16:creationId xmlns:a16="http://schemas.microsoft.com/office/drawing/2014/main" id="{9D4998D4-40EF-7944-AF40-EDA64FCAA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fld id="{CF3DA776-ACE1-4C21-BD05-3DD9D1C38024}" type="slidenum">
              <a:rPr kumimoji="0" lang="en-US" altLang="zh-CN" sz="1400" smtClean="0"/>
              <a:pPr>
                <a:defRPr/>
              </a:pPr>
              <a:t>30</a:t>
            </a:fld>
            <a:endParaRPr kumimoji="0" lang="en-US" altLang="zh-CN" sz="1400"/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565150" y="1243013"/>
            <a:ext cx="5473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/>
              <a:t>带通滤波器与带阻滤波器功能相反</a:t>
            </a:r>
          </a:p>
        </p:txBody>
      </p:sp>
      <p:pic>
        <p:nvPicPr>
          <p:cNvPr id="46085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708275"/>
            <a:ext cx="7345363" cy="316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6086" name="Object 7"/>
          <p:cNvGraphicFramePr>
            <a:graphicFrameLocks noGrp="1" noChangeAspect="1"/>
          </p:cNvGraphicFramePr>
          <p:nvPr>
            <p:ph idx="1"/>
          </p:nvPr>
        </p:nvGraphicFramePr>
        <p:xfrm>
          <a:off x="2627313" y="1819275"/>
          <a:ext cx="3163887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5231725" imgH="3733800" progId="Equation.DSMT4">
                  <p:embed/>
                </p:oleObj>
              </mc:Choice>
              <mc:Fallback>
                <p:oleObj name="Equation" r:id="rId3" imgW="25231725" imgH="3733800" progId="Equation.DSMT4">
                  <p:embed/>
                  <p:pic>
                    <p:nvPicPr>
                      <p:cNvPr id="0" name="Object 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313" y="1819275"/>
                        <a:ext cx="3163887" cy="468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DEBC6203-FDFC-BF4C-963E-9A74C8772F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3600"/>
              <a:t>槽口滤波器</a:t>
            </a:r>
          </a:p>
        </p:txBody>
      </p:sp>
      <p:sp>
        <p:nvSpPr>
          <p:cNvPr id="29699" name="灯片编号占位符 5">
            <a:extLst>
              <a:ext uri="{FF2B5EF4-FFF2-40B4-BE49-F238E27FC236}">
                <a16:creationId xmlns:a16="http://schemas.microsoft.com/office/drawing/2014/main" id="{6BC54401-DEF9-5443-9CE7-7C574AED8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fld id="{B33CEEB0-A565-4827-A89A-6DA9E3841E70}" type="slidenum">
              <a:rPr kumimoji="0" lang="en-US" altLang="zh-CN" sz="1400" smtClean="0"/>
              <a:pPr>
                <a:defRPr/>
              </a:pPr>
              <a:t>31</a:t>
            </a:fld>
            <a:endParaRPr kumimoji="0" lang="en-US" altLang="zh-CN" sz="1400"/>
          </a:p>
        </p:txBody>
      </p:sp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1412875"/>
            <a:ext cx="6480175" cy="521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灯片编号占位符 3">
            <a:extLst>
              <a:ext uri="{FF2B5EF4-FFF2-40B4-BE49-F238E27FC236}">
                <a16:creationId xmlns:a16="http://schemas.microsoft.com/office/drawing/2014/main" id="{07DD30BF-8448-2245-9E63-6F1A44CDB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fld id="{38CF8897-87AB-4201-A7E4-20DB25150512}" type="slidenum">
              <a:rPr kumimoji="0" lang="en-US" altLang="zh-CN" sz="1400" smtClean="0"/>
              <a:pPr>
                <a:defRPr/>
              </a:pPr>
              <a:t>32</a:t>
            </a:fld>
            <a:endParaRPr kumimoji="0" lang="en-US" altLang="zh-CN" sz="1400"/>
          </a:p>
        </p:txBody>
      </p:sp>
      <p:pic>
        <p:nvPicPr>
          <p:cNvPr id="4813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476250"/>
            <a:ext cx="4214812" cy="612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490538"/>
            <a:ext cx="4284662" cy="103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4B416570-85A8-4F49-AEAC-A30F44F029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3600">
                <a:latin typeface="黑体" panose="02010609060101010101" pitchFamily="49" charset="-122"/>
              </a:rPr>
              <a:t>第</a:t>
            </a:r>
            <a:r>
              <a:rPr lang="en-US" altLang="zh-CN" sz="3600">
                <a:latin typeface="黑体" panose="02010609060101010101" pitchFamily="49" charset="-122"/>
              </a:rPr>
              <a:t>5</a:t>
            </a:r>
            <a:r>
              <a:rPr lang="zh-CN" altLang="en-US" sz="3600">
                <a:latin typeface="黑体" panose="02010609060101010101" pitchFamily="49" charset="-122"/>
              </a:rPr>
              <a:t>章  图像复原与重建</a:t>
            </a:r>
            <a:endParaRPr lang="en-US" altLang="zh-CN" sz="3600">
              <a:latin typeface="黑体" panose="02010609060101010101" pitchFamily="49" charset="-122"/>
            </a:endParaRPr>
          </a:p>
        </p:txBody>
      </p:sp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576263" y="1449388"/>
            <a:ext cx="7989887" cy="507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ea typeface="黑体" panose="02010609060101010101" pitchFamily="49" charset="-122"/>
                <a:sym typeface="Wingdings" panose="05000000000000000000" pitchFamily="2" charset="2"/>
              </a:rPr>
              <a:t>5.1	</a:t>
            </a:r>
            <a:r>
              <a:rPr kumimoji="0" lang="zh-CN" altLang="en-US" sz="2800">
                <a:ea typeface="黑体" panose="02010609060101010101" pitchFamily="49" charset="-122"/>
                <a:sym typeface="Wingdings" panose="05000000000000000000" pitchFamily="2" charset="2"/>
              </a:rPr>
              <a:t>图像退化</a:t>
            </a:r>
            <a:r>
              <a:rPr kumimoji="0" lang="en-US" altLang="zh-CN" sz="2800">
                <a:ea typeface="黑体" panose="02010609060101010101" pitchFamily="49" charset="-122"/>
                <a:sym typeface="Wingdings" panose="05000000000000000000" pitchFamily="2" charset="2"/>
              </a:rPr>
              <a:t>/</a:t>
            </a:r>
            <a:r>
              <a:rPr kumimoji="0" lang="zh-CN" altLang="en-US" sz="2800">
                <a:ea typeface="黑体" panose="02010609060101010101" pitchFamily="49" charset="-122"/>
                <a:sym typeface="Wingdings" panose="05000000000000000000" pitchFamily="2" charset="2"/>
              </a:rPr>
              <a:t>复原过程的模型</a:t>
            </a:r>
            <a:endParaRPr kumimoji="0" lang="en-US" altLang="zh-CN" sz="2800"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5.2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噪声模型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5.3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只存在噪声的复原</a:t>
            </a: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——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空间滤波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5.4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用频率域消除周期噪声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5.5	</a:t>
            </a:r>
            <a:r>
              <a:rPr kumimoji="0" lang="zh-CN" altLang="en-US" sz="2800">
                <a:solidFill>
                  <a:srgbClr val="FF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估计退化函数</a:t>
            </a:r>
            <a:endParaRPr kumimoji="0" lang="en-US" altLang="zh-CN" sz="2800">
              <a:solidFill>
                <a:srgbClr val="FF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5.6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逆滤波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5.7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最小均方误差（维纳）滤波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5.8      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约束最小二乘方滤波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5.9      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由投影重建图像</a:t>
            </a:r>
          </a:p>
          <a:p>
            <a:pPr eaLnBrk="1" hangingPunct="1">
              <a:spcBef>
                <a:spcPct val="50000"/>
              </a:spcBef>
              <a:buClr>
                <a:srgbClr val="000000"/>
              </a:buClr>
            </a:pPr>
            <a:endParaRPr lang="zh-CN" altLang="en-US" sz="320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eaLnBrk="1" hangingPunct="1">
              <a:spcBef>
                <a:spcPct val="50000"/>
              </a:spcBef>
              <a:buClr>
                <a:srgbClr val="000000"/>
              </a:buClr>
            </a:pPr>
            <a:endParaRPr kumimoji="0" lang="en-US" altLang="zh-CN" sz="32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>
            <a:extLst>
              <a:ext uri="{FF2B5EF4-FFF2-40B4-BE49-F238E27FC236}">
                <a16:creationId xmlns:a16="http://schemas.microsoft.com/office/drawing/2014/main" id="{BD76563E-DF14-B84B-8422-DEA67D7B2B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CN" dirty="0">
                <a:sym typeface="Wingdings" panose="05000000000000000000" pitchFamily="2" charset="2"/>
              </a:rPr>
              <a:t>5.5 </a:t>
            </a:r>
            <a:r>
              <a:rPr lang="zh-CN" altLang="en-US" dirty="0">
                <a:sym typeface="Wingdings" panose="05000000000000000000" pitchFamily="2" charset="2"/>
              </a:rPr>
              <a:t>估计退化函数</a:t>
            </a:r>
            <a:endParaRPr lang="en-US" altLang="zh-CN" dirty="0">
              <a:sym typeface="Wingdings" panose="05000000000000000000" pitchFamily="2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771" name="Rectangle 3">
                <a:extLst>
                  <a:ext uri="{FF2B5EF4-FFF2-40B4-BE49-F238E27FC236}">
                    <a16:creationId xmlns:a16="http://schemas.microsoft.com/office/drawing/2014/main" id="{2AC77420-DB76-E34D-9AD6-93A8B38D851E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defRPr/>
                </a:pPr>
                <a:r>
                  <a:rPr lang="zh-CN" altLang="en-US" sz="2800" dirty="0"/>
                  <a:t>假设图像的退化模型为</a:t>
                </a:r>
              </a:p>
              <a:p>
                <a:pPr lvl="1">
                  <a:defRPr/>
                </a:pPr>
                <a:r>
                  <a:rPr lang="zh-CN" altLang="en-US" sz="2400" dirty="0"/>
                  <a:t>不考虑加性噪声</a:t>
                </a:r>
              </a:p>
              <a:p>
                <a:pPr marL="471487" lvl="1" indent="0"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altLang="zh-CN" sz="2400" b="0" dirty="0">
                  <a:ea typeface="Cambria Math" panose="02040503050406030204" pitchFamily="18" charset="0"/>
                </a:endParaRPr>
              </a:p>
              <a:p>
                <a:pPr marL="471487" lvl="1" indent="0"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altLang="zh-CN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</m:oMath>
                  </m:oMathPara>
                </a14:m>
                <a:endParaRPr lang="zh-CN" altLang="en-US" sz="2400" dirty="0"/>
              </a:p>
              <a:p>
                <a:pPr marL="0" indent="0">
                  <a:buNone/>
                  <a:defRPr/>
                </a:pPr>
                <a:r>
                  <a:rPr lang="zh-CN" altLang="en-US" sz="2800" dirty="0"/>
                  <a:t>	</a:t>
                </a:r>
              </a:p>
              <a:p>
                <a:pPr>
                  <a:defRPr/>
                </a:pPr>
                <a:r>
                  <a:rPr lang="zh-CN" altLang="en-US" sz="2800" dirty="0"/>
                  <a:t>估计退化函数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zh-CN" altLang="en-US" sz="2800" dirty="0"/>
                  <a:t>的方法</a:t>
                </a:r>
                <a:endParaRPr lang="sq-AL" altLang="zh-CN" sz="2800" dirty="0"/>
              </a:p>
              <a:p>
                <a:pPr lvl="1">
                  <a:defRPr/>
                </a:pPr>
                <a:r>
                  <a:rPr lang="zh-CN" altLang="en-US" sz="2400" dirty="0"/>
                  <a:t>通过观测图像估计</a:t>
                </a:r>
                <a:r>
                  <a:rPr lang="en-US" altLang="zh-CN" sz="2400" dirty="0"/>
                  <a:t>(</a:t>
                </a:r>
                <a:r>
                  <a:rPr lang="sq-AL" altLang="zh-CN" sz="2400" dirty="0"/>
                  <a:t>Estimation by Image Observation)</a:t>
                </a:r>
              </a:p>
              <a:p>
                <a:pPr lvl="1">
                  <a:defRPr/>
                </a:pPr>
                <a:r>
                  <a:rPr lang="zh-CN" altLang="en-US" sz="2400" dirty="0"/>
                  <a:t>通过实验估计</a:t>
                </a:r>
                <a:r>
                  <a:rPr lang="en-US" altLang="zh-CN" sz="2400" dirty="0"/>
                  <a:t>(</a:t>
                </a:r>
                <a:r>
                  <a:rPr lang="sq-AL" altLang="zh-CN" sz="2400" dirty="0"/>
                  <a:t>Estimation by Experimentation)</a:t>
                </a:r>
              </a:p>
              <a:p>
                <a:pPr lvl="1">
                  <a:defRPr/>
                </a:pPr>
                <a:r>
                  <a:rPr lang="zh-CN" altLang="en-US" sz="2400" dirty="0"/>
                  <a:t>通过数学建模估计</a:t>
                </a:r>
                <a:r>
                  <a:rPr lang="en-US" altLang="zh-CN" sz="2400" dirty="0"/>
                  <a:t>(</a:t>
                </a:r>
                <a:r>
                  <a:rPr lang="sq-AL" altLang="zh-CN" sz="2400" dirty="0"/>
                  <a:t>Estimation by Modeling)</a:t>
                </a:r>
                <a:endParaRPr lang="en-US" altLang="zh-CN" sz="2400" dirty="0"/>
              </a:p>
            </p:txBody>
          </p:sp>
        </mc:Choice>
        <mc:Fallback xmlns="">
          <p:sp>
            <p:nvSpPr>
              <p:cNvPr id="32771" name="Rectangle 3">
                <a:extLst>
                  <a:ext uri="{FF2B5EF4-FFF2-40B4-BE49-F238E27FC236}">
                    <a16:creationId xmlns:a16="http://schemas.microsoft.com/office/drawing/2014/main" id="{2AC77420-DB76-E34D-9AD6-93A8B38D85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72" t="-159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772" name="灯片编号占位符 5">
            <a:extLst>
              <a:ext uri="{FF2B5EF4-FFF2-40B4-BE49-F238E27FC236}">
                <a16:creationId xmlns:a16="http://schemas.microsoft.com/office/drawing/2014/main" id="{524F80F7-8B2E-7E42-AB03-F8513AEE1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fld id="{6F0D9439-5590-4410-AAEF-464EABA87DB7}" type="slidenum">
              <a:rPr lang="en-US" altLang="zh-CN" smtClean="0"/>
              <a:pPr>
                <a:defRPr/>
              </a:pPr>
              <a:t>34</a:t>
            </a:fld>
            <a:endParaRPr lang="en-US" altLang="zh-CN"/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>
            <a:extLst>
              <a:ext uri="{FF2B5EF4-FFF2-40B4-BE49-F238E27FC236}">
                <a16:creationId xmlns:a16="http://schemas.microsoft.com/office/drawing/2014/main" id="{BD76563E-DF14-B84B-8422-DEA67D7B2B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（</a:t>
            </a:r>
            <a:r>
              <a:rPr lang="en-US" altLang="zh-CN"/>
              <a:t>1</a:t>
            </a:r>
            <a:r>
              <a:rPr lang="zh-CN" altLang="en-US"/>
              <a:t>）图像观测估计</a:t>
            </a:r>
            <a:endParaRPr lang="en-US" altLang="zh-CN">
              <a:sym typeface="Wingdings" panose="05000000000000000000" pitchFamily="2" charset="2"/>
            </a:endParaRP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2AC77420-DB76-E34D-9AD6-93A8B38D851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r>
              <a:rPr dirty="0"/>
              <a:t>假设：退化过程为线性、位置不变的</a:t>
            </a:r>
            <a:endParaRPr lang="en-US" dirty="0"/>
          </a:p>
          <a:p>
            <a:pPr>
              <a:spcAft>
                <a:spcPts val="600"/>
              </a:spcAft>
              <a:defRPr/>
            </a:pPr>
            <a:endParaRPr lang="en-US" altLang="zh-CN" dirty="0"/>
          </a:p>
          <a:p>
            <a:pPr>
              <a:spcAft>
                <a:spcPts val="600"/>
              </a:spcAft>
              <a:defRPr/>
            </a:pPr>
            <a:endParaRPr lang="en-US" altLang="zh-CN" dirty="0"/>
          </a:p>
          <a:p>
            <a:pPr>
              <a:spcAft>
                <a:spcPts val="600"/>
              </a:spcAft>
              <a:defRPr/>
            </a:pPr>
            <a:r>
              <a:rPr dirty="0"/>
              <a:t>通过图像本身收集信息来估计退化函数</a:t>
            </a:r>
            <a:r>
              <a:rPr lang="en-US" altLang="zh-CN" i="1" dirty="0"/>
              <a:t>H</a:t>
            </a:r>
          </a:p>
          <a:p>
            <a:pPr lvl="1">
              <a:spcAft>
                <a:spcPts val="600"/>
              </a:spcAft>
              <a:defRPr/>
            </a:pPr>
            <a:r>
              <a:rPr dirty="0"/>
              <a:t>从图像中选取有很强信号内容的区域（高对比度）</a:t>
            </a:r>
            <a:endParaRPr lang="en-US" altLang="zh-CN" dirty="0"/>
          </a:p>
          <a:p>
            <a:pPr lvl="1">
              <a:spcAft>
                <a:spcPts val="600"/>
              </a:spcAft>
              <a:defRPr/>
            </a:pPr>
            <a:r>
              <a:rPr dirty="0">
                <a:solidFill>
                  <a:srgbClr val="FF0000"/>
                </a:solidFill>
              </a:rPr>
              <a:t>对该图像进行处理</a:t>
            </a:r>
            <a:r>
              <a:rPr dirty="0"/>
              <a:t>，得到尽可能不模糊的结果</a:t>
            </a:r>
            <a:endParaRPr lang="en-US" altLang="zh-CN" dirty="0"/>
          </a:p>
          <a:p>
            <a:pPr lvl="2">
              <a:spcAft>
                <a:spcPts val="600"/>
              </a:spcAft>
              <a:defRPr/>
            </a:pPr>
            <a:r>
              <a:rPr dirty="0"/>
              <a:t>如锐化处理、甚至手工方法处理</a:t>
            </a:r>
            <a:endParaRPr lang="en-US" altLang="zh-CN" dirty="0"/>
          </a:p>
          <a:p>
            <a:pPr lvl="1">
              <a:spcAft>
                <a:spcPts val="600"/>
              </a:spcAft>
              <a:defRPr/>
            </a:pPr>
            <a:r>
              <a:rPr dirty="0"/>
              <a:t>基于处理之后的图像频谱，估计退化函数频谱</a:t>
            </a:r>
            <a:endParaRPr lang="en-US" altLang="zh-CN" dirty="0"/>
          </a:p>
        </p:txBody>
      </p:sp>
      <p:sp>
        <p:nvSpPr>
          <p:cNvPr id="32772" name="灯片编号占位符 5">
            <a:extLst>
              <a:ext uri="{FF2B5EF4-FFF2-40B4-BE49-F238E27FC236}">
                <a16:creationId xmlns:a16="http://schemas.microsoft.com/office/drawing/2014/main" id="{524F80F7-8B2E-7E42-AB03-F8513AEE1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fld id="{7F97C9CE-8FC2-4CBA-B14E-35007670206C}" type="slidenum">
              <a:rPr lang="en-US" altLang="zh-CN" smtClean="0"/>
              <a:pPr>
                <a:defRPr/>
              </a:pPr>
              <a:t>35</a:t>
            </a:fld>
            <a:endParaRPr lang="en-US" altLang="zh-CN"/>
          </a:p>
        </p:txBody>
      </p:sp>
      <p:pic>
        <p:nvPicPr>
          <p:cNvPr id="51205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790" y="5227453"/>
            <a:ext cx="1986491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2214805"/>
              </p:ext>
            </p:extLst>
          </p:nvPr>
        </p:nvGraphicFramePr>
        <p:xfrm>
          <a:off x="2123728" y="1916832"/>
          <a:ext cx="5557838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57492900" imgH="3733800" progId="Equation.DSMT4">
                  <p:embed/>
                </p:oleObj>
              </mc:Choice>
              <mc:Fallback>
                <p:oleObj name="Equation" r:id="rId3" imgW="57492900" imgH="3733800" progId="Equation.DSMT4">
                  <p:embed/>
                  <p:pic>
                    <p:nvPicPr>
                      <p:cNvPr id="16392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1916832"/>
                        <a:ext cx="5557838" cy="360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3422378"/>
              </p:ext>
            </p:extLst>
          </p:nvPr>
        </p:nvGraphicFramePr>
        <p:xfrm>
          <a:off x="2699792" y="2364140"/>
          <a:ext cx="3563938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8623875" imgH="3514725" progId="Equation.DSMT4">
                  <p:embed/>
                </p:oleObj>
              </mc:Choice>
              <mc:Fallback>
                <p:oleObj name="Equation" r:id="rId5" imgW="38623875" imgH="3514725" progId="Equation.DSMT4">
                  <p:embed/>
                  <p:pic>
                    <p:nvPicPr>
                      <p:cNvPr id="16393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2364140"/>
                        <a:ext cx="3563938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54EE52-EE3B-D441-AA20-F1947F635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（</a:t>
            </a:r>
            <a:r>
              <a:rPr lang="en-US" altLang="zh-CN"/>
              <a:t>2</a:t>
            </a:r>
            <a:r>
              <a:rPr lang="zh-CN" altLang="en-US"/>
              <a:t>）试验估计</a:t>
            </a:r>
          </a:p>
        </p:txBody>
      </p:sp>
      <p:sp>
        <p:nvSpPr>
          <p:cNvPr id="3" name="内容占位符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blipFill>
            <a:blip r:embed="rId2"/>
            <a:stretch>
              <a:fillRect l="-1067" t="-1350"/>
            </a:stretch>
          </a:blipFill>
        </p:spPr>
        <p:txBody>
          <a:bodyPr/>
          <a:lstStyle/>
          <a:p>
            <a:r>
              <a:rPr>
                <a:noFill/>
              </a:rPr>
              <a:t> </a:t>
            </a:r>
          </a:p>
        </p:txBody>
      </p:sp>
      <p:sp>
        <p:nvSpPr>
          <p:cNvPr id="33794" name="灯片编号占位符 3">
            <a:extLst>
              <a:ext uri="{FF2B5EF4-FFF2-40B4-BE49-F238E27FC236}">
                <a16:creationId xmlns:a16="http://schemas.microsoft.com/office/drawing/2014/main" id="{E755DAA2-E312-E34E-94F8-7B961BDE6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fld id="{4F52FC25-7556-42F9-9330-9671A6E73068}" type="slidenum">
              <a:rPr kumimoji="0" lang="en-US" altLang="zh-CN" sz="1400" smtClean="0"/>
              <a:pPr>
                <a:defRPr/>
              </a:pPr>
              <a:t>36</a:t>
            </a:fld>
            <a:endParaRPr kumimoji="0" lang="en-US" altLang="zh-CN" sz="1400"/>
          </a:p>
        </p:txBody>
      </p:sp>
      <p:pic>
        <p:nvPicPr>
          <p:cNvPr id="5222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" y="2967038"/>
            <a:ext cx="7777163" cy="310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FCFA98-52FA-9A4D-B7C4-46BF8EC37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（</a:t>
            </a:r>
            <a:r>
              <a:rPr lang="en-US" altLang="zh-CN"/>
              <a:t>3</a:t>
            </a:r>
            <a:r>
              <a:rPr lang="zh-CN" altLang="en-US"/>
              <a:t>）建模估计</a:t>
            </a:r>
            <a:r>
              <a:rPr lang="en-US" altLang="zh-CN"/>
              <a:t>-I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66738" y="1341438"/>
            <a:ext cx="7966075" cy="409575"/>
          </a:xfrm>
        </p:spPr>
        <p:txBody>
          <a:bodyPr/>
          <a:lstStyle/>
          <a:p>
            <a:pPr>
              <a:defRPr/>
            </a:pPr>
            <a:r>
              <a:t>对退化过程背后的物理特性进行建模</a:t>
            </a:r>
          </a:p>
        </p:txBody>
      </p:sp>
      <p:sp>
        <p:nvSpPr>
          <p:cNvPr id="34818" name="灯片编号占位符 5">
            <a:extLst>
              <a:ext uri="{FF2B5EF4-FFF2-40B4-BE49-F238E27FC236}">
                <a16:creationId xmlns:a16="http://schemas.microsoft.com/office/drawing/2014/main" id="{947E37A8-3C3B-5941-8BC4-8B70C26F7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fld id="{7A75D97D-48F4-4A12-9047-07821D47A354}" type="slidenum">
              <a:rPr kumimoji="0" lang="en-US" altLang="zh-CN" sz="1400" smtClean="0"/>
              <a:pPr>
                <a:defRPr/>
              </a:pPr>
              <a:t>37</a:t>
            </a:fld>
            <a:endParaRPr kumimoji="0" lang="en-US" altLang="zh-CN" sz="1400"/>
          </a:p>
        </p:txBody>
      </p:sp>
      <p:pic>
        <p:nvPicPr>
          <p:cNvPr id="532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1795463"/>
            <a:ext cx="6148387" cy="491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325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3048119"/>
              </p:ext>
            </p:extLst>
          </p:nvPr>
        </p:nvGraphicFramePr>
        <p:xfrm>
          <a:off x="323528" y="5013176"/>
          <a:ext cx="3292475" cy="67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1288375" imgH="4391025" progId="Equation.DSMT4">
                  <p:embed/>
                </p:oleObj>
              </mc:Choice>
              <mc:Fallback>
                <p:oleObj name="Equation" r:id="rId3" imgW="21288375" imgH="4391025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5013176"/>
                        <a:ext cx="3292475" cy="679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F70761-1915-F949-A674-C0224A3DC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（</a:t>
            </a:r>
            <a:r>
              <a:rPr lang="en-US" altLang="zh-CN"/>
              <a:t>3</a:t>
            </a:r>
            <a:r>
              <a:rPr lang="zh-CN" altLang="en-US"/>
              <a:t>）建模估计</a:t>
            </a:r>
            <a:r>
              <a:rPr lang="en-US" altLang="zh-CN"/>
              <a:t>-II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313DFD0-EB0B-C241-ABDB-C0575C46D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268413"/>
            <a:ext cx="8099425" cy="5040312"/>
          </a:xfrm>
        </p:spPr>
        <p:txBody>
          <a:bodyPr/>
          <a:lstStyle/>
          <a:p>
            <a:pPr>
              <a:defRPr/>
            </a:pPr>
            <a:r>
              <a:t>从基本原理推导数学模型</a:t>
            </a:r>
            <a:endParaRPr lang="en-US" altLang="zh-CN"/>
          </a:p>
          <a:p>
            <a:pPr>
              <a:buFont typeface="Wingdings" panose="05000000000000000000" pitchFamily="2" charset="2"/>
              <a:buNone/>
              <a:defRPr/>
            </a:pPr>
            <a:endParaRPr/>
          </a:p>
        </p:txBody>
      </p:sp>
      <p:sp>
        <p:nvSpPr>
          <p:cNvPr id="35842" name="灯片编号占位符 3">
            <a:extLst>
              <a:ext uri="{FF2B5EF4-FFF2-40B4-BE49-F238E27FC236}">
                <a16:creationId xmlns:a16="http://schemas.microsoft.com/office/drawing/2014/main" id="{330B78F0-6FC0-4F47-AD89-DD8492A55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fld id="{2E49E105-24B8-4A19-8A2F-AF4E55A1A0F7}" type="slidenum">
              <a:rPr kumimoji="0" lang="en-US" altLang="zh-CN" sz="1400" smtClean="0"/>
              <a:pPr>
                <a:defRPr/>
              </a:pPr>
              <a:t>38</a:t>
            </a:fld>
            <a:endParaRPr kumimoji="0" lang="en-US" altLang="zh-CN" sz="1400"/>
          </a:p>
        </p:txBody>
      </p:sp>
      <p:pic>
        <p:nvPicPr>
          <p:cNvPr id="5427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01"/>
          <a:stretch>
            <a:fillRect/>
          </a:stretch>
        </p:blipFill>
        <p:spPr bwMode="auto">
          <a:xfrm>
            <a:off x="3993950" y="3754337"/>
            <a:ext cx="4891962" cy="3035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427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9470032"/>
              </p:ext>
            </p:extLst>
          </p:nvPr>
        </p:nvGraphicFramePr>
        <p:xfrm>
          <a:off x="1123554" y="1740662"/>
          <a:ext cx="4048125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7299900" imgH="5705475" progId="Equation.DSMT4">
                  <p:embed/>
                </p:oleObj>
              </mc:Choice>
              <mc:Fallback>
                <p:oleObj name="Equation" r:id="rId3" imgW="37299900" imgH="5705475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3554" y="1740662"/>
                        <a:ext cx="4048125" cy="61912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tx1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185787" y="1902469"/>
            <a:ext cx="2639825" cy="338554"/>
          </a:xfrm>
          <a:prstGeom prst="rect">
            <a:avLst/>
          </a:prstGeom>
          <a:blipFill>
            <a:blip r:embed="rId5"/>
            <a:stretch>
              <a:fillRect t="-7143" b="-19643"/>
            </a:stretch>
          </a:blipFill>
        </p:spPr>
        <p:txBody>
          <a:bodyPr/>
          <a:lstStyle/>
          <a:p>
            <a:r>
              <a:rPr lang="zh-CN" altLang="en-US">
                <a:noFill/>
              </a:rPr>
              <a:t> 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313"/>
          <a:stretch/>
        </p:blipFill>
        <p:spPr>
          <a:xfrm>
            <a:off x="747759" y="3003288"/>
            <a:ext cx="4799716" cy="72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35" t="19130" b="34290"/>
          <a:stretch/>
        </p:blipFill>
        <p:spPr>
          <a:xfrm>
            <a:off x="3362838" y="2462504"/>
            <a:ext cx="2411021" cy="288032"/>
          </a:xfrm>
          <a:prstGeom prst="rect">
            <a:avLst/>
          </a:prstGeom>
        </p:spPr>
      </p:pic>
      <p:sp>
        <p:nvSpPr>
          <p:cNvPr id="7" name="下箭头 6"/>
          <p:cNvSpPr/>
          <p:nvPr/>
        </p:nvSpPr>
        <p:spPr bwMode="auto">
          <a:xfrm>
            <a:off x="2967596" y="2409517"/>
            <a:ext cx="360040" cy="548263"/>
          </a:xfrm>
          <a:prstGeom prst="down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charset="0"/>
              <a:buChar char="•"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黑体" charset="0"/>
              <a:cs typeface="黑体" charset="0"/>
            </a:endParaRPr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9E1F96B-2B2A-1744-9613-8AFEE5D6DE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3600">
                <a:latin typeface="黑体" panose="02010609060101010101" pitchFamily="49" charset="-122"/>
              </a:rPr>
              <a:t>第</a:t>
            </a:r>
            <a:r>
              <a:rPr lang="en-US" altLang="zh-CN" sz="3600">
                <a:latin typeface="黑体" panose="02010609060101010101" pitchFamily="49" charset="-122"/>
              </a:rPr>
              <a:t>5</a:t>
            </a:r>
            <a:r>
              <a:rPr lang="zh-CN" altLang="en-US" sz="3600">
                <a:latin typeface="黑体" panose="02010609060101010101" pitchFamily="49" charset="-122"/>
              </a:rPr>
              <a:t>章  图像复原与重建</a:t>
            </a:r>
            <a:endParaRPr lang="en-US" altLang="zh-CN" sz="3600">
              <a:latin typeface="黑体" panose="02010609060101010101" pitchFamily="49" charset="-122"/>
            </a:endParaRPr>
          </a:p>
        </p:txBody>
      </p:sp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576263" y="1449388"/>
            <a:ext cx="7989887" cy="507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ea typeface="黑体" panose="02010609060101010101" pitchFamily="49" charset="-122"/>
                <a:sym typeface="Wingdings" panose="05000000000000000000" pitchFamily="2" charset="2"/>
              </a:rPr>
              <a:t>5.1	</a:t>
            </a:r>
            <a:r>
              <a:rPr kumimoji="0" lang="zh-CN" altLang="en-US" sz="2800">
                <a:ea typeface="黑体" panose="02010609060101010101" pitchFamily="49" charset="-122"/>
                <a:sym typeface="Wingdings" panose="05000000000000000000" pitchFamily="2" charset="2"/>
              </a:rPr>
              <a:t>图像退化</a:t>
            </a:r>
            <a:r>
              <a:rPr kumimoji="0" lang="en-US" altLang="zh-CN" sz="2800">
                <a:ea typeface="黑体" panose="02010609060101010101" pitchFamily="49" charset="-122"/>
                <a:sym typeface="Wingdings" panose="05000000000000000000" pitchFamily="2" charset="2"/>
              </a:rPr>
              <a:t>/</a:t>
            </a:r>
            <a:r>
              <a:rPr kumimoji="0" lang="zh-CN" altLang="en-US" sz="2800">
                <a:ea typeface="黑体" panose="02010609060101010101" pitchFamily="49" charset="-122"/>
                <a:sym typeface="Wingdings" panose="05000000000000000000" pitchFamily="2" charset="2"/>
              </a:rPr>
              <a:t>复原过程的模型</a:t>
            </a:r>
            <a:endParaRPr kumimoji="0" lang="en-US" altLang="zh-CN" sz="2800"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5.2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噪声模型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5.3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只存在噪声的复原</a:t>
            </a: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——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空间滤波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5.4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用频率域消除周期噪声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5.5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估计退化函数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5.6	</a:t>
            </a:r>
            <a:r>
              <a:rPr kumimoji="0" lang="zh-CN" altLang="en-US" sz="2800">
                <a:solidFill>
                  <a:srgbClr val="FF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逆滤波</a:t>
            </a:r>
            <a:endParaRPr kumimoji="0" lang="en-US" altLang="zh-CN" sz="2800">
              <a:solidFill>
                <a:srgbClr val="FF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5.7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最小均方误差（维纳）滤波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5.8      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约束最小二乘方滤波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5.9      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由投影重建图像</a:t>
            </a:r>
          </a:p>
          <a:p>
            <a:pPr eaLnBrk="1" hangingPunct="1">
              <a:spcBef>
                <a:spcPct val="50000"/>
              </a:spcBef>
              <a:buClr>
                <a:srgbClr val="000000"/>
              </a:buClr>
            </a:pPr>
            <a:endParaRPr lang="zh-CN" altLang="en-US" sz="320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eaLnBrk="1" hangingPunct="1">
              <a:spcBef>
                <a:spcPct val="50000"/>
              </a:spcBef>
              <a:buClr>
                <a:srgbClr val="000000"/>
              </a:buClr>
            </a:pPr>
            <a:endParaRPr kumimoji="0" lang="en-US" altLang="zh-CN" sz="32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>
            <a:extLst>
              <a:ext uri="{FF2B5EF4-FFF2-40B4-BE49-F238E27FC236}">
                <a16:creationId xmlns:a16="http://schemas.microsoft.com/office/drawing/2014/main" id="{BD76563E-DF14-B84B-8422-DEA67D7B2B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kumimoji="0" lang="en-US" altLang="zh-CN" sz="3600" dirty="0">
                <a:solidFill>
                  <a:srgbClr val="00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5.6	</a:t>
            </a:r>
            <a:r>
              <a:rPr kumimoji="0" lang="zh-CN" altLang="en-US" sz="3600" dirty="0">
                <a:solidFill>
                  <a:srgbClr val="00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逆滤波</a:t>
            </a:r>
            <a:endParaRPr lang="en-US" altLang="zh-CN" sz="3600" dirty="0">
              <a:sym typeface="Wingdings" panose="05000000000000000000" pitchFamily="2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771" name="Rectangle 3">
                <a:extLst>
                  <a:ext uri="{FF2B5EF4-FFF2-40B4-BE49-F238E27FC236}">
                    <a16:creationId xmlns:a16="http://schemas.microsoft.com/office/drawing/2014/main" id="{2AC77420-DB76-E34D-9AD6-93A8B38D851E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566738" y="1412875"/>
                <a:ext cx="8253412" cy="4967288"/>
              </a:xfrm>
            </p:spPr>
            <p:txBody>
              <a:bodyPr/>
              <a:lstStyle/>
              <a:p>
                <a:pPr>
                  <a:defRPr/>
                </a:pPr>
                <a:r>
                  <a:rPr lang="zh-CN" altLang="en-US" dirty="0"/>
                  <a:t>降质模型</a:t>
                </a:r>
              </a:p>
              <a:p>
                <a:pPr marL="0" indent="0"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dirty="0"/>
              </a:p>
              <a:p>
                <a:pPr>
                  <a:defRPr/>
                </a:pPr>
                <a:r>
                  <a:rPr lang="zh-CN" altLang="en-US" dirty="0"/>
                  <a:t>降质图像频谱直接除以降质函数：</a:t>
                </a:r>
              </a:p>
              <a:p>
                <a:pPr>
                  <a:defRPr/>
                </a:pPr>
                <a:endParaRPr lang="zh-CN" altLang="en-US" sz="2800" dirty="0"/>
              </a:p>
              <a:p>
                <a:pPr>
                  <a:defRPr/>
                </a:pPr>
                <a:endParaRPr lang="zh-CN" altLang="en-US" sz="2800" dirty="0"/>
              </a:p>
              <a:p>
                <a:pPr>
                  <a:defRPr/>
                </a:pPr>
                <a:r>
                  <a:rPr lang="zh-CN" altLang="en-US" dirty="0"/>
                  <a:t>由于</a:t>
                </a:r>
                <a:r>
                  <a:rPr lang="en-US" altLang="zh-CN" i="1" dirty="0"/>
                  <a:t>N</a:t>
                </a:r>
                <a:r>
                  <a:rPr lang="en-US" altLang="zh-CN" dirty="0"/>
                  <a:t>(</a:t>
                </a:r>
                <a:r>
                  <a:rPr lang="en-US" altLang="zh-CN" i="1" dirty="0"/>
                  <a:t>u, v</a:t>
                </a:r>
                <a:r>
                  <a:rPr lang="en-US" altLang="zh-CN" dirty="0"/>
                  <a:t>)</a:t>
                </a:r>
                <a:r>
                  <a:rPr lang="zh-CN" altLang="en-US" dirty="0"/>
                  <a:t>未知，即使得到降质函数</a:t>
                </a:r>
                <a:r>
                  <a:rPr lang="en-US" altLang="zh-CN" i="1" dirty="0"/>
                  <a:t>H</a:t>
                </a:r>
                <a:r>
                  <a:rPr lang="en-US" altLang="zh-CN" dirty="0"/>
                  <a:t>(</a:t>
                </a:r>
                <a:r>
                  <a:rPr lang="en-US" altLang="zh-CN" i="1" dirty="0"/>
                  <a:t>u, v</a:t>
                </a:r>
                <a:r>
                  <a:rPr lang="en-US" altLang="zh-CN" dirty="0"/>
                  <a:t>)</a:t>
                </a:r>
                <a:r>
                  <a:rPr lang="zh-CN" altLang="en-US" dirty="0"/>
                  <a:t>，也难以精确重建</a:t>
                </a:r>
              </a:p>
              <a:p>
                <a:pPr>
                  <a:defRPr/>
                </a:pPr>
                <a:r>
                  <a:rPr lang="zh-CN" altLang="en-US" dirty="0"/>
                  <a:t>在某些位置，</a:t>
                </a:r>
                <a:r>
                  <a:rPr lang="en-US" altLang="zh-CN" i="1" dirty="0"/>
                  <a:t>H</a:t>
                </a:r>
                <a:r>
                  <a:rPr lang="en-US" altLang="zh-CN" dirty="0"/>
                  <a:t>(</a:t>
                </a:r>
                <a:r>
                  <a:rPr lang="en-US" altLang="zh-CN" i="1" dirty="0"/>
                  <a:t>u, v</a:t>
                </a:r>
                <a:r>
                  <a:rPr lang="en-US" altLang="zh-CN" dirty="0"/>
                  <a:t>)</a:t>
                </a:r>
                <a:r>
                  <a:rPr lang="zh-CN" altLang="en-US" dirty="0"/>
                  <a:t> 为</a:t>
                </a:r>
                <a:r>
                  <a:rPr lang="en-US" altLang="zh-CN" dirty="0"/>
                  <a:t>0</a:t>
                </a:r>
                <a:r>
                  <a:rPr lang="zh-CN" altLang="en-US" dirty="0"/>
                  <a:t>或者是非常小的值，而</a:t>
                </a:r>
                <a:r>
                  <a:rPr lang="en-US" altLang="zh-CN" i="1" dirty="0"/>
                  <a:t>F</a:t>
                </a:r>
                <a:r>
                  <a:rPr lang="en-US" altLang="zh-CN" dirty="0"/>
                  <a:t>(</a:t>
                </a:r>
                <a:r>
                  <a:rPr lang="en-US" altLang="zh-CN" i="1" dirty="0" err="1"/>
                  <a:t>u,v</a:t>
                </a:r>
                <a:r>
                  <a:rPr lang="en-US" altLang="zh-CN" dirty="0"/>
                  <a:t>)</a:t>
                </a:r>
                <a:r>
                  <a:rPr lang="zh-CN" altLang="en-US" dirty="0"/>
                  <a:t>接近无穷大，导致有用的信息信息被淹没</a:t>
                </a:r>
              </a:p>
              <a:p>
                <a:pPr lvl="1">
                  <a:defRPr/>
                </a:pPr>
                <a:r>
                  <a:rPr lang="zh-CN" altLang="en-US" sz="2400" dirty="0"/>
                  <a:t>解决方法：限制滤波的频率，使其接近原点</a:t>
                </a:r>
                <a:endParaRPr lang="en-US" altLang="zh-CN" sz="2400" dirty="0"/>
              </a:p>
              <a:p>
                <a:pPr lvl="1">
                  <a:defRPr/>
                </a:pPr>
                <a:r>
                  <a:rPr lang="en-US" altLang="zh-CN" sz="2400" dirty="0"/>
                  <a:t>H(0,0)</a:t>
                </a:r>
                <a:r>
                  <a:rPr lang="zh-CN" altLang="en-US" sz="2400" dirty="0"/>
                  <a:t>在频率域中通常是</a:t>
                </a:r>
                <a:r>
                  <a:rPr lang="en-US" altLang="zh-CN" sz="2400" dirty="0"/>
                  <a:t>H(</a:t>
                </a:r>
                <a:r>
                  <a:rPr lang="en-US" altLang="zh-CN" sz="2400" dirty="0" err="1"/>
                  <a:t>u,v</a:t>
                </a:r>
                <a:r>
                  <a:rPr lang="en-US" altLang="zh-CN" sz="2400" dirty="0"/>
                  <a:t>)</a:t>
                </a:r>
                <a:r>
                  <a:rPr lang="zh-CN" altLang="en-US" sz="2400" dirty="0"/>
                  <a:t>的最高值，通过将频率限制在原点附近分析，就减少了遇到零值的概率</a:t>
                </a:r>
                <a:endParaRPr lang="en-US" altLang="zh-CN" sz="2400" dirty="0"/>
              </a:p>
            </p:txBody>
          </p:sp>
        </mc:Choice>
        <mc:Fallback xmlns="">
          <p:sp>
            <p:nvSpPr>
              <p:cNvPr id="32771" name="Rectangle 3">
                <a:extLst>
                  <a:ext uri="{FF2B5EF4-FFF2-40B4-BE49-F238E27FC236}">
                    <a16:creationId xmlns:a16="http://schemas.microsoft.com/office/drawing/2014/main" id="{2AC77420-DB76-E34D-9AD6-93A8B38D85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66738" y="1412875"/>
                <a:ext cx="8253412" cy="4967288"/>
              </a:xfrm>
              <a:blipFill>
                <a:blip r:embed="rId3"/>
                <a:stretch>
                  <a:fillRect l="-1034" t="-1350" r="-369" b="-58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772" name="灯片编号占位符 5">
            <a:extLst>
              <a:ext uri="{FF2B5EF4-FFF2-40B4-BE49-F238E27FC236}">
                <a16:creationId xmlns:a16="http://schemas.microsoft.com/office/drawing/2014/main" id="{524F80F7-8B2E-7E42-AB03-F8513AEE1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fld id="{B428BD86-DD12-4954-B9E1-7A0ADB7FA506}" type="slidenum">
              <a:rPr lang="en-US" altLang="zh-CN" smtClean="0"/>
              <a:pPr>
                <a:defRPr/>
              </a:pPr>
              <a:t>40</a:t>
            </a:fld>
            <a:endParaRPr lang="en-US" altLang="zh-CN" dirty="0"/>
          </a:p>
        </p:txBody>
      </p:sp>
      <p:graphicFrame>
        <p:nvGraphicFramePr>
          <p:cNvPr id="5632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1946623"/>
              </p:ext>
            </p:extLst>
          </p:nvPr>
        </p:nvGraphicFramePr>
        <p:xfrm>
          <a:off x="1547664" y="2780928"/>
          <a:ext cx="1972732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8869025" imgH="7239000" progId="Equation.DSMT4">
                  <p:embed/>
                </p:oleObj>
              </mc:Choice>
              <mc:Fallback>
                <p:oleObj name="Equation" r:id="rId4" imgW="18869025" imgH="72390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2780928"/>
                        <a:ext cx="1972732" cy="75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8458076"/>
              </p:ext>
            </p:extLst>
          </p:nvPr>
        </p:nvGraphicFramePr>
        <p:xfrm>
          <a:off x="4818549" y="2762928"/>
          <a:ext cx="3118774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8527375" imgH="7239000" progId="Equation.DSMT4">
                  <p:embed/>
                </p:oleObj>
              </mc:Choice>
              <mc:Fallback>
                <p:oleObj name="Equation" r:id="rId6" imgW="28527375" imgH="723900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8549" y="2762928"/>
                        <a:ext cx="3118774" cy="79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右箭头 1"/>
          <p:cNvSpPr/>
          <p:nvPr/>
        </p:nvSpPr>
        <p:spPr bwMode="auto">
          <a:xfrm>
            <a:off x="3923293" y="3021648"/>
            <a:ext cx="500874" cy="274561"/>
          </a:xfrm>
          <a:prstGeom prst="right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spcBef>
                <a:spcPct val="20000"/>
              </a:spcBef>
              <a:buClr>
                <a:schemeClr val="accent2"/>
              </a:buClr>
              <a:buFont typeface="Wingdings" charset="0"/>
              <a:buChar char="•"/>
              <a:defRPr/>
            </a:pPr>
            <a:endParaRPr kumimoji="0"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灯片编号占位符 3">
            <a:extLst>
              <a:ext uri="{FF2B5EF4-FFF2-40B4-BE49-F238E27FC236}">
                <a16:creationId xmlns:a16="http://schemas.microsoft.com/office/drawing/2014/main" id="{D33C81E3-F70E-4841-AF16-CAB470FDC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fld id="{436B9B2A-13D0-4DD6-9C85-A5E918FBBC91}" type="slidenum">
              <a:rPr kumimoji="0" lang="en-US" altLang="zh-CN" sz="1400" smtClean="0"/>
              <a:pPr>
                <a:defRPr/>
              </a:pPr>
              <a:t>41</a:t>
            </a:fld>
            <a:endParaRPr kumimoji="0" lang="en-US" altLang="zh-CN" sz="1400"/>
          </a:p>
        </p:txBody>
      </p:sp>
      <p:pic>
        <p:nvPicPr>
          <p:cNvPr id="5734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449263"/>
            <a:ext cx="7489825" cy="596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D1528C13-3936-423D-B86A-20F0894D3D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717032"/>
            <a:ext cx="2160000" cy="32023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406494AC-2037-8B47-8F63-A189D20D72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3600">
                <a:latin typeface="黑体" panose="02010609060101010101" pitchFamily="49" charset="-122"/>
              </a:rPr>
              <a:t>第</a:t>
            </a:r>
            <a:r>
              <a:rPr lang="en-US" altLang="zh-CN" sz="3600">
                <a:latin typeface="黑体" panose="02010609060101010101" pitchFamily="49" charset="-122"/>
              </a:rPr>
              <a:t>5</a:t>
            </a:r>
            <a:r>
              <a:rPr lang="zh-CN" altLang="en-US" sz="3600">
                <a:latin typeface="黑体" panose="02010609060101010101" pitchFamily="49" charset="-122"/>
              </a:rPr>
              <a:t>章  图像复原与重建</a:t>
            </a:r>
            <a:endParaRPr lang="en-US" altLang="zh-CN" sz="3600">
              <a:latin typeface="黑体" panose="02010609060101010101" pitchFamily="49" charset="-122"/>
            </a:endParaRP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576263" y="1449388"/>
            <a:ext cx="7989887" cy="507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ea typeface="黑体" panose="02010609060101010101" pitchFamily="49" charset="-122"/>
                <a:sym typeface="Wingdings" panose="05000000000000000000" pitchFamily="2" charset="2"/>
              </a:rPr>
              <a:t>5.1	</a:t>
            </a:r>
            <a:r>
              <a:rPr kumimoji="0" lang="zh-CN" altLang="en-US" sz="2800">
                <a:ea typeface="黑体" panose="02010609060101010101" pitchFamily="49" charset="-122"/>
                <a:sym typeface="Wingdings" panose="05000000000000000000" pitchFamily="2" charset="2"/>
              </a:rPr>
              <a:t>图像退化</a:t>
            </a:r>
            <a:r>
              <a:rPr kumimoji="0" lang="en-US" altLang="zh-CN" sz="2800">
                <a:ea typeface="黑体" panose="02010609060101010101" pitchFamily="49" charset="-122"/>
                <a:sym typeface="Wingdings" panose="05000000000000000000" pitchFamily="2" charset="2"/>
              </a:rPr>
              <a:t>/</a:t>
            </a:r>
            <a:r>
              <a:rPr kumimoji="0" lang="zh-CN" altLang="en-US" sz="2800">
                <a:ea typeface="黑体" panose="02010609060101010101" pitchFamily="49" charset="-122"/>
                <a:sym typeface="Wingdings" panose="05000000000000000000" pitchFamily="2" charset="2"/>
              </a:rPr>
              <a:t>复原过程的模型</a:t>
            </a:r>
            <a:endParaRPr kumimoji="0" lang="en-US" altLang="zh-CN" sz="2800"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5.2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噪声模型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5.3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只存在噪声的复原</a:t>
            </a: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——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空间滤波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5.4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用频率域消除周期噪声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5.5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估计退化函数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5.6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逆滤波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5.7	</a:t>
            </a:r>
            <a:r>
              <a:rPr kumimoji="0" lang="zh-CN" altLang="en-US" sz="2800">
                <a:solidFill>
                  <a:srgbClr val="FF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最小均方误差（维纳）滤波</a:t>
            </a:r>
            <a:endParaRPr kumimoji="0" lang="en-US" altLang="zh-CN" sz="2800">
              <a:solidFill>
                <a:srgbClr val="FF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5.8      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约束最小二乘方滤波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5.9      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由投影重建图像</a:t>
            </a:r>
          </a:p>
          <a:p>
            <a:pPr eaLnBrk="1" hangingPunct="1">
              <a:spcBef>
                <a:spcPct val="50000"/>
              </a:spcBef>
              <a:buClr>
                <a:srgbClr val="000000"/>
              </a:buClr>
            </a:pPr>
            <a:endParaRPr lang="zh-CN" altLang="en-US" sz="320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eaLnBrk="1" hangingPunct="1">
              <a:spcBef>
                <a:spcPct val="50000"/>
              </a:spcBef>
              <a:buClr>
                <a:srgbClr val="000000"/>
              </a:buClr>
            </a:pPr>
            <a:endParaRPr kumimoji="0" lang="en-US" altLang="zh-CN" sz="32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ym typeface="Wingdings" panose="05000000000000000000" pitchFamily="2" charset="2"/>
              </a:rPr>
              <a:t>5.7	</a:t>
            </a:r>
            <a:r>
              <a:rPr lang="zh-CN" altLang="en-US" dirty="0">
                <a:sym typeface="Wingdings" panose="05000000000000000000" pitchFamily="2" charset="2"/>
              </a:rPr>
              <a:t>最小均方误差（维纳）滤波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内容占位符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维纳滤波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综合考虑退化函数和噪声统计特性，进行图像复原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优化目标：最小化未污染图像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zh-CN" altLang="en-US" dirty="0"/>
                  <a:t>和其估计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acc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之间</m:t>
                    </m:r>
                  </m:oMath>
                </a14:m>
                <a:r>
                  <a:rPr lang="zh-CN" altLang="en-US" dirty="0"/>
                  <a:t>的均方误差期望</a:t>
                </a:r>
                <a:endParaRPr lang="en-US" altLang="zh-CN" dirty="0"/>
              </a:p>
              <a:p>
                <a:pPr marL="471487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{"/>
                          <m:endChr m:val="}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̂"/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altLang="zh-CN" dirty="0"/>
              </a:p>
              <a:p>
                <a:pPr lvl="1"/>
                <a:r>
                  <a:rPr lang="zh-CN" altLang="en-US" dirty="0"/>
                  <a:t>最小化上述均方误差，可得频域解：</a:t>
                </a:r>
                <a:endParaRPr lang="en-US" altLang="zh-CN" dirty="0"/>
              </a:p>
              <a:p>
                <a:pPr lvl="1"/>
                <a:endParaRPr lang="en-US" altLang="zh-CN" dirty="0"/>
              </a:p>
              <a:p>
                <a:pPr lvl="1"/>
                <a:endParaRPr lang="en-US" altLang="zh-CN" dirty="0"/>
              </a:p>
              <a:p>
                <a:pPr lvl="1"/>
                <a:endParaRPr lang="en-US" altLang="zh-CN" dirty="0"/>
              </a:p>
              <a:p>
                <a:pPr lvl="1">
                  <a:buClr>
                    <a:srgbClr val="00B0F0"/>
                  </a:buClr>
                </a:pPr>
                <a:r>
                  <a:rPr lang="zh-CN" altLang="en-US" dirty="0"/>
                  <a:t>简化形式：</a:t>
                </a:r>
                <a:endParaRPr lang="en-US" altLang="zh-CN" dirty="0"/>
              </a:p>
              <a:p>
                <a:pPr lvl="2">
                  <a:buClr>
                    <a:srgbClr val="00B0F0"/>
                  </a:buClr>
                </a:pPr>
                <a:r>
                  <a:rPr lang="en-US" altLang="zh-CN" i="1" dirty="0"/>
                  <a:t>K</a:t>
                </a:r>
                <a:r>
                  <a:rPr lang="zh-CN" altLang="en-US" dirty="0"/>
                  <a:t>可通过</a:t>
                </a:r>
                <a:r>
                  <a:rPr lang="zh-CN" altLang="en-US" dirty="0">
                    <a:solidFill>
                      <a:srgbClr val="FF0000"/>
                    </a:solidFill>
                  </a:rPr>
                  <a:t>交互选择</a:t>
                </a:r>
                <a:r>
                  <a:rPr lang="zh-CN" altLang="en-US" dirty="0"/>
                  <a:t>，使得重建的图像视觉效果最佳</a:t>
                </a:r>
              </a:p>
              <a:p>
                <a:pPr lvl="1"/>
                <a:endParaRPr lang="zh-CN" altLang="en-US" dirty="0"/>
              </a:p>
              <a:p>
                <a:pPr lvl="1"/>
                <a:endParaRPr lang="zh-CN" altLang="en-US" dirty="0"/>
              </a:p>
            </p:txBody>
          </p:sp>
        </mc:Choice>
        <mc:Fallback xmlns="">
          <p:sp>
            <p:nvSpPr>
              <p:cNvPr id="4" name="内容占位符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67" t="-1350" r="-6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15A9E5-8D26-46FB-AE5D-2C23F8E71F61}" type="slidenum">
              <a:rPr lang="en-US" altLang="zh-CN" smtClean="0"/>
              <a:pPr>
                <a:defRPr/>
              </a:pPr>
              <a:t>43</a:t>
            </a:fld>
            <a:endParaRPr lang="en-US" altLang="zh-CN"/>
          </a:p>
        </p:txBody>
      </p:sp>
      <p:graphicFrame>
        <p:nvGraphicFramePr>
          <p:cNvPr id="1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3370318"/>
              </p:ext>
            </p:extLst>
          </p:nvPr>
        </p:nvGraphicFramePr>
        <p:xfrm>
          <a:off x="1835696" y="3429000"/>
          <a:ext cx="5545588" cy="9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9464575" imgH="9658350" progId="Equation.DSMT4">
                  <p:embed/>
                </p:oleObj>
              </mc:Choice>
              <mc:Fallback>
                <p:oleObj name="Equation" r:id="rId4" imgW="59464575" imgH="9658350" progId="Equation.DSMT4">
                  <p:embed/>
                  <p:pic>
                    <p:nvPicPr>
                      <p:cNvPr id="5940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696" y="3429000"/>
                        <a:ext cx="5545588" cy="90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7343120"/>
              </p:ext>
            </p:extLst>
          </p:nvPr>
        </p:nvGraphicFramePr>
        <p:xfrm>
          <a:off x="2339752" y="5229200"/>
          <a:ext cx="4068529" cy="9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3662600" imgH="9658350" progId="Equation.DSMT4">
                  <p:embed/>
                </p:oleObj>
              </mc:Choice>
              <mc:Fallback>
                <p:oleObj name="Equation" r:id="rId6" imgW="43662600" imgH="9658350" progId="Equation.DSMT4">
                  <p:embed/>
                  <p:pic>
                    <p:nvPicPr>
                      <p:cNvPr id="59397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5229200"/>
                        <a:ext cx="4068529" cy="90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49946351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6A7EFD-E0F9-F446-A972-6E2470751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逆滤波与维纳滤波比较</a:t>
            </a:r>
          </a:p>
        </p:txBody>
      </p:sp>
      <p:sp>
        <p:nvSpPr>
          <p:cNvPr id="39938" name="灯片编号占位符 3">
            <a:extLst>
              <a:ext uri="{FF2B5EF4-FFF2-40B4-BE49-F238E27FC236}">
                <a16:creationId xmlns:a16="http://schemas.microsoft.com/office/drawing/2014/main" id="{BE3070A9-4A4E-0343-8B84-AD9D1F919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fld id="{9F5B5534-35B8-4D28-92ED-6D0BA393E9B8}" type="slidenum">
              <a:rPr kumimoji="0" lang="en-US" altLang="zh-CN" sz="1400" smtClean="0"/>
              <a:pPr>
                <a:defRPr/>
              </a:pPr>
              <a:t>44</a:t>
            </a:fld>
            <a:endParaRPr kumimoji="0" lang="en-US" altLang="zh-CN" sz="1400"/>
          </a:p>
        </p:txBody>
      </p:sp>
      <p:pic>
        <p:nvPicPr>
          <p:cNvPr id="604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903413"/>
            <a:ext cx="7993062" cy="354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4EFA4F-C260-CF47-B8DA-961CA3B29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进一步比较</a:t>
            </a:r>
          </a:p>
        </p:txBody>
      </p:sp>
      <p:sp>
        <p:nvSpPr>
          <p:cNvPr id="40962" name="灯片编号占位符 3">
            <a:extLst>
              <a:ext uri="{FF2B5EF4-FFF2-40B4-BE49-F238E27FC236}">
                <a16:creationId xmlns:a16="http://schemas.microsoft.com/office/drawing/2014/main" id="{0BF00F17-D385-534E-98FB-DD2BE3316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fld id="{F19A4FA9-4DFD-44A0-9E65-4D9B0533A221}" type="slidenum">
              <a:rPr kumimoji="0" lang="en-US" altLang="zh-CN" sz="1400" smtClean="0"/>
              <a:pPr>
                <a:defRPr/>
              </a:pPr>
              <a:t>45</a:t>
            </a:fld>
            <a:endParaRPr kumimoji="0" lang="en-US" altLang="zh-CN" sz="1400"/>
          </a:p>
        </p:txBody>
      </p:sp>
      <p:pic>
        <p:nvPicPr>
          <p:cNvPr id="614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38" y="33338"/>
            <a:ext cx="5643562" cy="676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332082D4-A059-6449-BBA5-D2F770FFA2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3600">
                <a:latin typeface="黑体" panose="02010609060101010101" pitchFamily="49" charset="-122"/>
              </a:rPr>
              <a:t>第</a:t>
            </a:r>
            <a:r>
              <a:rPr lang="en-US" altLang="zh-CN" sz="3600">
                <a:latin typeface="黑体" panose="02010609060101010101" pitchFamily="49" charset="-122"/>
              </a:rPr>
              <a:t>5</a:t>
            </a:r>
            <a:r>
              <a:rPr lang="zh-CN" altLang="en-US" sz="3600">
                <a:latin typeface="黑体" panose="02010609060101010101" pitchFamily="49" charset="-122"/>
              </a:rPr>
              <a:t>章  图像复原与重建</a:t>
            </a:r>
            <a:endParaRPr lang="en-US" altLang="zh-CN" sz="3600">
              <a:latin typeface="黑体" panose="02010609060101010101" pitchFamily="49" charset="-122"/>
            </a:endParaRPr>
          </a:p>
        </p:txBody>
      </p:sp>
      <p:sp>
        <p:nvSpPr>
          <p:cNvPr id="62467" name="Text Box 3"/>
          <p:cNvSpPr txBox="1">
            <a:spLocks noChangeArrowheads="1"/>
          </p:cNvSpPr>
          <p:nvPr/>
        </p:nvSpPr>
        <p:spPr bwMode="auto">
          <a:xfrm>
            <a:off x="576263" y="1449388"/>
            <a:ext cx="7989887" cy="507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ea typeface="黑体" panose="02010609060101010101" pitchFamily="49" charset="-122"/>
                <a:sym typeface="Wingdings" panose="05000000000000000000" pitchFamily="2" charset="2"/>
              </a:rPr>
              <a:t>5.1	</a:t>
            </a:r>
            <a:r>
              <a:rPr kumimoji="0" lang="zh-CN" altLang="en-US" sz="2800">
                <a:ea typeface="黑体" panose="02010609060101010101" pitchFamily="49" charset="-122"/>
                <a:sym typeface="Wingdings" panose="05000000000000000000" pitchFamily="2" charset="2"/>
              </a:rPr>
              <a:t>图像退化</a:t>
            </a:r>
            <a:r>
              <a:rPr kumimoji="0" lang="en-US" altLang="zh-CN" sz="2800">
                <a:ea typeface="黑体" panose="02010609060101010101" pitchFamily="49" charset="-122"/>
                <a:sym typeface="Wingdings" panose="05000000000000000000" pitchFamily="2" charset="2"/>
              </a:rPr>
              <a:t>/</a:t>
            </a:r>
            <a:r>
              <a:rPr kumimoji="0" lang="zh-CN" altLang="en-US" sz="2800">
                <a:ea typeface="黑体" panose="02010609060101010101" pitchFamily="49" charset="-122"/>
                <a:sym typeface="Wingdings" panose="05000000000000000000" pitchFamily="2" charset="2"/>
              </a:rPr>
              <a:t>复原过程的模型</a:t>
            </a:r>
            <a:endParaRPr kumimoji="0" lang="en-US" altLang="zh-CN" sz="2800"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5.2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噪声模型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5.3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只存在噪声的复原</a:t>
            </a: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——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空间滤波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5.4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用频率域消除周期噪声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5.5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估计退化函数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5.6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逆滤波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5.7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最小均方误差（维纳）滤波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FF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5.8      </a:t>
            </a:r>
            <a:r>
              <a:rPr kumimoji="0" lang="zh-CN" altLang="en-US" sz="2800">
                <a:solidFill>
                  <a:srgbClr val="FF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约束最小二乘方滤波</a:t>
            </a:r>
            <a:endParaRPr kumimoji="0" lang="en-US" altLang="zh-CN" sz="2800">
              <a:solidFill>
                <a:srgbClr val="FF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5.9      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由投影重建图像</a:t>
            </a:r>
          </a:p>
          <a:p>
            <a:pPr eaLnBrk="1" hangingPunct="1">
              <a:spcBef>
                <a:spcPct val="50000"/>
              </a:spcBef>
              <a:buClr>
                <a:srgbClr val="000000"/>
              </a:buClr>
            </a:pPr>
            <a:endParaRPr lang="zh-CN" altLang="en-US" sz="320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eaLnBrk="1" hangingPunct="1">
              <a:spcBef>
                <a:spcPct val="50000"/>
              </a:spcBef>
              <a:buClr>
                <a:srgbClr val="000000"/>
              </a:buClr>
            </a:pPr>
            <a:endParaRPr kumimoji="0" lang="en-US" altLang="zh-CN" sz="32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</p:txBody>
      </p:sp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4">
            <a:extLst>
              <a:ext uri="{FF2B5EF4-FFF2-40B4-BE49-F238E27FC236}">
                <a16:creationId xmlns:a16="http://schemas.microsoft.com/office/drawing/2014/main" id="{B2202FFF-C8CC-FF40-9780-05FD0812A9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5.8 </a:t>
            </a:r>
            <a:r>
              <a:rPr lang="zh-CN" altLang="en-US"/>
              <a:t>约束最小二乘方滤波</a:t>
            </a:r>
            <a:endParaRPr lang="zh-CN" altLang="en-US" dirty="0"/>
          </a:p>
        </p:txBody>
      </p:sp>
      <p:graphicFrame>
        <p:nvGraphicFramePr>
          <p:cNvPr id="63494" name="Object 20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5080839"/>
              </p:ext>
            </p:extLst>
          </p:nvPr>
        </p:nvGraphicFramePr>
        <p:xfrm>
          <a:off x="2254703" y="3416197"/>
          <a:ext cx="4153171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6861750" imgH="3514725" progId="Equation.DSMT4">
                  <p:embed/>
                </p:oleObj>
              </mc:Choice>
              <mc:Fallback>
                <p:oleObj name="Equation" r:id="rId3" imgW="36861750" imgH="3514725" progId="Equation.DSMT4">
                  <p:embed/>
                  <p:pic>
                    <p:nvPicPr>
                      <p:cNvPr id="0" name="Object 2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4703" y="3416197"/>
                        <a:ext cx="4153171" cy="39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493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80F5944A-26F7-4121-8F12-72908C2DC884}" type="slidenum">
              <a:rPr lang="en-US" altLang="zh-CN" smtClean="0"/>
              <a:pPr/>
              <a:t>47</a:t>
            </a:fld>
            <a:endParaRPr lang="en-US" altLang="zh-CN"/>
          </a:p>
        </p:txBody>
      </p:sp>
      <p:sp>
        <p:nvSpPr>
          <p:cNvPr id="41987" name="Rectangle 5">
            <a:extLst>
              <a:ext uri="{FF2B5EF4-FFF2-40B4-BE49-F238E27FC236}">
                <a16:creationId xmlns:a16="http://schemas.microsoft.com/office/drawing/2014/main" id="{4508860E-E525-7B46-8F88-15A32DE718BC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7544" y="1333852"/>
            <a:ext cx="8569325" cy="2117939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/>
              <a:t>与维纳滤波相比</a:t>
            </a:r>
          </a:p>
          <a:p>
            <a:pPr lvl="1" eaLnBrk="1" hangingPunct="1">
              <a:defRPr/>
            </a:pPr>
            <a:r>
              <a:rPr lang="zh-CN" altLang="en-US" dirty="0"/>
              <a:t>不需要知道信号和噪声的功率谱，仅需知道噪声的均值和方差</a:t>
            </a:r>
          </a:p>
          <a:p>
            <a:pPr lvl="1" eaLnBrk="1" hangingPunct="1">
              <a:defRPr/>
            </a:pPr>
            <a:r>
              <a:rPr lang="zh-CN" altLang="en-US" dirty="0"/>
              <a:t>维纳滤波的最优是平均意义上的，代数法是针对每一幅具体图像</a:t>
            </a:r>
            <a:endParaRPr lang="en-US" altLang="zh-CN" dirty="0"/>
          </a:p>
          <a:p>
            <a:pPr eaLnBrk="1" hangingPunct="1">
              <a:defRPr/>
            </a:pPr>
            <a:r>
              <a:rPr lang="zh-CN" altLang="en-US" dirty="0"/>
              <a:t>实现方法</a:t>
            </a:r>
            <a:endParaRPr lang="en-US" altLang="zh-CN" dirty="0"/>
          </a:p>
          <a:p>
            <a:pPr lvl="1" eaLnBrk="1" hangingPunct="1">
              <a:defRPr/>
            </a:pPr>
            <a:r>
              <a:rPr lang="zh-CN" altLang="en-US" dirty="0"/>
              <a:t>将降质模型方程改写为向量矩阵形式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/>
              <p:cNvSpPr txBox="1"/>
              <p:nvPr/>
            </p:nvSpPr>
            <p:spPr>
              <a:xfrm>
                <a:off x="3611209" y="4412561"/>
                <a:ext cx="1514838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200" b="1" i="1" smtClean="0">
                          <a:latin typeface="Cambria Math" panose="02040503050406030204" pitchFamily="18" charset="0"/>
                        </a:rPr>
                        <m:t>𝒈</m:t>
                      </m:r>
                      <m:r>
                        <a:rPr lang="en-US" altLang="zh-CN" sz="22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200" b="1" i="1" smtClean="0">
                          <a:latin typeface="Cambria Math" panose="02040503050406030204" pitchFamily="18" charset="0"/>
                        </a:rPr>
                        <m:t>𝑯𝒇</m:t>
                      </m:r>
                      <m:r>
                        <a:rPr lang="en-US" altLang="zh-CN" sz="22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zh-CN" altLang="en-US" sz="2200" b="1" i="1" smtClean="0">
                          <a:latin typeface="Cambria Math" panose="02040503050406030204" pitchFamily="18" charset="0"/>
                        </a:rPr>
                        <m:t>𝜼</m:t>
                      </m:r>
                    </m:oMath>
                  </m:oMathPara>
                </a14:m>
                <a:endParaRPr lang="zh-CN" altLang="en-US" sz="2200" b="1" dirty="0"/>
              </a:p>
            </p:txBody>
          </p:sp>
        </mc:Choice>
        <mc:Fallback xmlns="">
          <p:sp>
            <p:nvSpPr>
              <p:cNvPr id="12" name="文本框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1209" y="4412561"/>
                <a:ext cx="1514838" cy="338554"/>
              </a:xfrm>
              <a:prstGeom prst="rect">
                <a:avLst/>
              </a:prstGeom>
              <a:blipFill>
                <a:blip r:embed="rId6"/>
                <a:stretch>
                  <a:fillRect l="-4016" r="-4016" b="-3636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/>
              <p:cNvSpPr txBox="1"/>
              <p:nvPr/>
            </p:nvSpPr>
            <p:spPr>
              <a:xfrm>
                <a:off x="3131840" y="5195582"/>
                <a:ext cx="3178755" cy="9548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200" b="1" i="1" smtClean="0">
                          <a:latin typeface="Cambria Math" panose="02040503050406030204" pitchFamily="18" charset="0"/>
                        </a:rPr>
                        <m:t>𝒈</m:t>
                      </m:r>
                      <m:r>
                        <a:rPr lang="en-US" altLang="zh-CN" sz="22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zh-CN" sz="2200" b="1" i="1" smtClean="0">
                          <a:latin typeface="Cambria Math" panose="02040503050406030204" pitchFamily="18" charset="0"/>
                        </a:rPr>
                        <m:t>𝒇</m:t>
                      </m:r>
                      <m:r>
                        <a:rPr lang="en-US" altLang="zh-CN" sz="22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zh-CN" altLang="en-US" sz="2200" b="1" i="1" smtClean="0">
                          <a:latin typeface="Cambria Math" panose="02040503050406030204" pitchFamily="18" charset="0"/>
                        </a:rPr>
                        <m:t>𝜼</m:t>
                      </m:r>
                      <m:r>
                        <a:rPr lang="en-US" altLang="zh-CN" sz="2200" b="1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altLang="zh-CN" sz="2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2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altLang="zh-CN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altLang="zh-CN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r>
                        <a:rPr lang="en-US" altLang="zh-CN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altLang="zh-CN" sz="22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altLang="zh-CN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r>
                        <a:rPr lang="en-US" altLang="zh-CN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altLang="zh-CN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altLang="zh-CN" sz="2200" dirty="0"/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sz="2200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200" b="1" i="1" smtClean="0">
                        <a:latin typeface="Cambria Math" panose="02040503050406030204" pitchFamily="18" charset="0"/>
                      </a:rPr>
                      <m:t>𝑯</m:t>
                    </m:r>
                  </m:oMath>
                </a14:m>
                <a:r>
                  <a:rPr lang="en-US" altLang="zh-CN" sz="2200" b="1" dirty="0"/>
                  <a:t>: </a:t>
                </a:r>
                <a14:m>
                  <m:oMath xmlns:m="http://schemas.openxmlformats.org/officeDocument/2006/math">
                    <m:r>
                      <a:rPr lang="en-US" altLang="zh-CN" sz="2200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CN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  <m:r>
                      <a:rPr lang="en-US" altLang="zh-CN" sz="2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zh-CN" sz="2200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CN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</m:oMath>
                </a14:m>
                <a:endParaRPr lang="zh-CN" altLang="en-US" sz="2200" b="1" dirty="0"/>
              </a:p>
            </p:txBody>
          </p:sp>
        </mc:Choice>
        <mc:Fallback xmlns="">
          <p:sp>
            <p:nvSpPr>
              <p:cNvPr id="21" name="文本框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40" y="5195582"/>
                <a:ext cx="3178755" cy="954877"/>
              </a:xfrm>
              <a:prstGeom prst="rect">
                <a:avLst/>
              </a:prstGeom>
              <a:blipFill>
                <a:blip r:embed="rId7"/>
                <a:stretch>
                  <a:fillRect l="-1152" b="-165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下箭头 13"/>
          <p:cNvSpPr/>
          <p:nvPr/>
        </p:nvSpPr>
        <p:spPr bwMode="auto">
          <a:xfrm>
            <a:off x="4139952" y="3896258"/>
            <a:ext cx="432048" cy="452424"/>
          </a:xfrm>
          <a:prstGeom prst="down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charset="0"/>
              <a:buChar char="•"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黑体" charset="0"/>
              <a:cs typeface="黑体" charset="0"/>
            </a:endParaRPr>
          </a:p>
        </p:txBody>
      </p:sp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4">
            <a:extLst>
              <a:ext uri="{FF2B5EF4-FFF2-40B4-BE49-F238E27FC236}">
                <a16:creationId xmlns:a16="http://schemas.microsoft.com/office/drawing/2014/main" id="{FE93E97D-8CCF-1F4E-83E1-F88E0238D8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54013"/>
            <a:ext cx="7772400" cy="655637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sz="3600">
                <a:solidFill>
                  <a:schemeClr val="tx1"/>
                </a:solidFill>
              </a:rPr>
              <a:t>5.8 </a:t>
            </a:r>
            <a:r>
              <a:rPr lang="zh-CN" altLang="en-US" sz="3600">
                <a:solidFill>
                  <a:schemeClr val="tx1"/>
                </a:solidFill>
              </a:rPr>
              <a:t>约束最小二乘方滤波</a:t>
            </a:r>
            <a:endParaRPr lang="zh-CN" altLang="en-US" sz="3600" dirty="0">
              <a:solidFill>
                <a:schemeClr val="tx1"/>
              </a:solidFill>
            </a:endParaRPr>
          </a:p>
        </p:txBody>
      </p:sp>
      <p:graphicFrame>
        <p:nvGraphicFramePr>
          <p:cNvPr id="64515" name="Object 9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3966398442"/>
              </p:ext>
            </p:extLst>
          </p:nvPr>
        </p:nvGraphicFramePr>
        <p:xfrm>
          <a:off x="4821238" y="1319545"/>
          <a:ext cx="3311525" cy="1055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450800" imgH="8115300" progId="Equation.DSMT4">
                  <p:embed/>
                </p:oleObj>
              </mc:Choice>
              <mc:Fallback>
                <p:oleObj name="Equation" r:id="rId2" imgW="25450800" imgH="8115300" progId="Equation.DSMT4">
                  <p:embed/>
                  <p:pic>
                    <p:nvPicPr>
                      <p:cNvPr id="0" name="Object 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1238" y="1319545"/>
                        <a:ext cx="3311525" cy="1055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16" name="灯片编号占位符 7"/>
          <p:cNvSpPr>
            <a:spLocks noGrp="1"/>
          </p:cNvSpPr>
          <p:nvPr>
            <p:ph type="sldNum" sz="quarter" idx="12"/>
          </p:nvPr>
        </p:nvSpPr>
        <p:spPr bwMode="auto">
          <a:xfrm>
            <a:off x="8405813" y="6356350"/>
            <a:ext cx="5588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DA1E9DBE-2C2D-4CB8-A576-3DE43D9795C8}" type="slidenum">
              <a:rPr kumimoji="0" lang="en-US" altLang="zh-CN" sz="1400" smtClean="0"/>
              <a:pPr/>
              <a:t>48</a:t>
            </a:fld>
            <a:endParaRPr kumimoji="0" lang="en-US" altLang="zh-CN" sz="1400"/>
          </a:p>
        </p:txBody>
      </p:sp>
      <p:graphicFrame>
        <p:nvGraphicFramePr>
          <p:cNvPr id="64518" name="Object 12"/>
          <p:cNvGraphicFramePr>
            <a:graphicFrameLocks noChangeAspect="1"/>
          </p:cNvGraphicFramePr>
          <p:nvPr/>
        </p:nvGraphicFramePr>
        <p:xfrm>
          <a:off x="2268538" y="3557588"/>
          <a:ext cx="5362575" cy="1173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4100750" imgH="9658350" progId="Equation.DSMT4">
                  <p:embed/>
                </p:oleObj>
              </mc:Choice>
              <mc:Fallback>
                <p:oleObj name="Equation" r:id="rId4" imgW="44100750" imgH="965835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3557588"/>
                        <a:ext cx="5362575" cy="1173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20" name="文本框 3"/>
          <p:cNvSpPr txBox="1">
            <a:spLocks noChangeArrowheads="1"/>
          </p:cNvSpPr>
          <p:nvPr/>
        </p:nvSpPr>
        <p:spPr bwMode="auto">
          <a:xfrm>
            <a:off x="3995738" y="1544970"/>
            <a:ext cx="19462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dirty="0"/>
              <a:t>min</a:t>
            </a:r>
            <a:endParaRPr lang="zh-CN" altLang="en-US" sz="2800" dirty="0"/>
          </a:p>
        </p:txBody>
      </p:sp>
      <p:sp>
        <p:nvSpPr>
          <p:cNvPr id="64521" name="文本框 12"/>
          <p:cNvSpPr txBox="1">
            <a:spLocks noChangeArrowheads="1"/>
          </p:cNvSpPr>
          <p:nvPr/>
        </p:nvSpPr>
        <p:spPr bwMode="auto">
          <a:xfrm>
            <a:off x="3813176" y="2454607"/>
            <a:ext cx="19462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/>
              <a:t>subject to</a:t>
            </a:r>
            <a:endParaRPr lang="zh-CN" altLang="en-US" sz="2800"/>
          </a:p>
        </p:txBody>
      </p:sp>
      <p:graphicFrame>
        <p:nvGraphicFramePr>
          <p:cNvPr id="64522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7842888"/>
              </p:ext>
            </p:extLst>
          </p:nvPr>
        </p:nvGraphicFramePr>
        <p:xfrm>
          <a:off x="1627992" y="5168038"/>
          <a:ext cx="2979727" cy="14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5450800" imgH="12287250" progId="Equation.DSMT4">
                  <p:embed/>
                </p:oleObj>
              </mc:Choice>
              <mc:Fallback>
                <p:oleObj name="Equation" r:id="rId6" imgW="25450800" imgH="1228725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7992" y="5168038"/>
                        <a:ext cx="2979727" cy="144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左右箭头 5">
            <a:extLst>
              <a:ext uri="{FF2B5EF4-FFF2-40B4-BE49-F238E27FC236}">
                <a16:creationId xmlns:a16="http://schemas.microsoft.com/office/drawing/2014/main" id="{13A8809F-4B5D-7048-AF06-F680D11359A7}"/>
              </a:ext>
            </a:extLst>
          </p:cNvPr>
          <p:cNvSpPr/>
          <p:nvPr/>
        </p:nvSpPr>
        <p:spPr bwMode="auto">
          <a:xfrm>
            <a:off x="4716463" y="5610225"/>
            <a:ext cx="1225550" cy="431800"/>
          </a:xfrm>
          <a:prstGeom prst="leftRightArrow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spcBef>
                <a:spcPct val="20000"/>
              </a:spcBef>
              <a:buClr>
                <a:schemeClr val="accent2"/>
              </a:buClr>
              <a:buFont typeface="Wingdings" charset="0"/>
              <a:buChar char="•"/>
              <a:defRPr/>
            </a:pPr>
            <a:endParaRPr kumimoji="0" lang="zh-CN" altLang="en-US" sz="1800">
              <a:ln>
                <a:solidFill>
                  <a:sysClr val="windowText" lastClr="000000"/>
                </a:solidFill>
              </a:ln>
              <a:latin typeface="Times New Roman" charset="0"/>
              <a:ea typeface="黑体" charset="0"/>
            </a:endParaRPr>
          </a:p>
        </p:txBody>
      </p:sp>
      <p:sp>
        <p:nvSpPr>
          <p:cNvPr id="64524" name="文本框 6"/>
          <p:cNvSpPr txBox="1">
            <a:spLocks noChangeArrowheads="1"/>
          </p:cNvSpPr>
          <p:nvPr/>
        </p:nvSpPr>
        <p:spPr bwMode="auto">
          <a:xfrm>
            <a:off x="4965700" y="5148263"/>
            <a:ext cx="7905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b="1"/>
              <a:t>FFT</a:t>
            </a:r>
            <a:endParaRPr lang="zh-CN" altLang="en-US" b="1"/>
          </a:p>
        </p:txBody>
      </p:sp>
      <p:graphicFrame>
        <p:nvGraphicFramePr>
          <p:cNvPr id="64525" name="对象 7"/>
          <p:cNvGraphicFramePr>
            <a:graphicFrameLocks noChangeAspect="1"/>
          </p:cNvGraphicFramePr>
          <p:nvPr/>
        </p:nvGraphicFramePr>
        <p:xfrm>
          <a:off x="6159500" y="5610225"/>
          <a:ext cx="900113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7896225" imgH="3514725" progId="Equation.DSMT4">
                  <p:embed/>
                </p:oleObj>
              </mc:Choice>
              <mc:Fallback>
                <p:oleObj name="Equation" r:id="rId8" imgW="7896225" imgH="3514725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9500" y="5610225"/>
                        <a:ext cx="900113" cy="401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26" name="文本框 1"/>
          <p:cNvSpPr txBox="1">
            <a:spLocks noChangeArrowheads="1"/>
          </p:cNvSpPr>
          <p:nvPr/>
        </p:nvSpPr>
        <p:spPr bwMode="auto">
          <a:xfrm>
            <a:off x="414338" y="3217863"/>
            <a:ext cx="32623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该优化问题的频域解：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/>
              <p:cNvSpPr/>
              <p:nvPr/>
            </p:nvSpPr>
            <p:spPr>
              <a:xfrm>
                <a:off x="5364915" y="2391645"/>
                <a:ext cx="2884571" cy="5848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b="1" i="1" smtClean="0">
                                  <a:latin typeface="Cambria Math" panose="02040503050406030204" pitchFamily="18" charset="0"/>
                                </a:rPr>
                                <m:t>𝒈</m:t>
                              </m:r>
                              <m:r>
                                <a:rPr lang="en-US" altLang="zh-CN" b="1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altLang="zh-CN" b="1" i="1" smtClean="0">
                                  <a:latin typeface="Cambria Math" panose="02040503050406030204" pitchFamily="18" charset="0"/>
                                </a:rPr>
                                <m:t>𝑯</m:t>
                              </m:r>
                              <m:acc>
                                <m:accPr>
                                  <m:chr m:val="̂"/>
                                  <m:ctrlPr>
                                    <a:rPr lang="en-US" altLang="zh-CN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b="1" i="1" smtClean="0">
                                      <a:latin typeface="Cambria Math" panose="02040503050406030204" pitchFamily="18" charset="0"/>
                                    </a:rPr>
                                    <m:t>𝒇</m:t>
                                  </m:r>
                                </m:e>
                              </m:acc>
                            </m:e>
                          </m:d>
                        </m:e>
                        <m:sup>
                          <m:r>
                            <a:rPr lang="en-US" altLang="zh-CN" b="1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b="1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en-US" b="1" i="1" smtClean="0">
                                  <a:latin typeface="Cambria Math" panose="02040503050406030204" pitchFamily="18" charset="0"/>
                                </a:rPr>
                                <m:t>𝜼</m:t>
                              </m:r>
                              <m:r>
                                <m:rPr>
                                  <m:nor/>
                                </m:rPr>
                                <a:rPr lang="zh-CN" altLang="en-US" b="1" dirty="0"/>
                                <m:t> </m:t>
                              </m:r>
                            </m:e>
                          </m:d>
                        </m:e>
                        <m:sup>
                          <m:r>
                            <a:rPr lang="en-US" altLang="zh-CN" b="1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zh-CN" altLang="en-US" b="1" dirty="0"/>
              </a:p>
            </p:txBody>
          </p:sp>
        </mc:Choice>
        <mc:Fallback xmlns=""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915" y="2391645"/>
                <a:ext cx="2884571" cy="58484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文本框 1">
            <a:extLst>
              <a:ext uri="{FF2B5EF4-FFF2-40B4-BE49-F238E27FC236}">
                <a16:creationId xmlns:a16="http://schemas.microsoft.com/office/drawing/2014/main" id="{7D575A71-E058-4088-9AB2-64E29EA91D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1507391"/>
            <a:ext cx="278951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以平滑度量为最佳复原的基础：</a:t>
            </a:r>
          </a:p>
        </p:txBody>
      </p:sp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4">
            <a:extLst>
              <a:ext uri="{FF2B5EF4-FFF2-40B4-BE49-F238E27FC236}">
                <a16:creationId xmlns:a16="http://schemas.microsoft.com/office/drawing/2014/main" id="{8727F6AE-3367-8F47-BAC4-C12D2AD457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3600" dirty="0">
                <a:solidFill>
                  <a:schemeClr val="tx1"/>
                </a:solidFill>
              </a:rPr>
              <a:t>5.8 </a:t>
            </a:r>
            <a:r>
              <a:rPr lang="zh-CN" altLang="en-US" sz="3600" dirty="0">
                <a:solidFill>
                  <a:schemeClr val="tx1"/>
                </a:solidFill>
              </a:rPr>
              <a:t>约束最小二乘方滤波</a:t>
            </a:r>
          </a:p>
        </p:txBody>
      </p:sp>
      <p:sp>
        <p:nvSpPr>
          <p:cNvPr id="3" name="内容占位符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blipFill>
            <a:blip r:embed="rId2"/>
            <a:stretch>
              <a:fillRect l="-1067" t="-1350"/>
            </a:stretch>
          </a:blipFill>
        </p:spPr>
        <p:txBody>
          <a:bodyPr/>
          <a:lstStyle/>
          <a:p>
            <a:pPr>
              <a:defRPr/>
            </a:pPr>
            <a:r>
              <a:rPr>
                <a:noFill/>
              </a:rPr>
              <a:t> </a:t>
            </a:r>
          </a:p>
        </p:txBody>
      </p:sp>
      <p:sp>
        <p:nvSpPr>
          <p:cNvPr id="68611" name="灯片编号占位符 7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fld id="{355B8224-A4DB-4ECF-A968-A21A59E80879}" type="slidenum">
              <a:rPr kumimoji="0" lang="en-US" altLang="zh-CN" sz="1400" smtClean="0"/>
              <a:pPr>
                <a:defRPr/>
              </a:pPr>
              <a:t>49</a:t>
            </a:fld>
            <a:endParaRPr kumimoji="0" lang="en-US" altLang="zh-CN" sz="1400"/>
          </a:p>
        </p:txBody>
      </p:sp>
      <p:pic>
        <p:nvPicPr>
          <p:cNvPr id="6554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060575"/>
            <a:ext cx="8208962" cy="3671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8312CCED-A205-C749-A70C-8462075D51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3600">
                <a:latin typeface="黑体" panose="02010609060101010101" pitchFamily="49" charset="-122"/>
              </a:rPr>
              <a:t>第</a:t>
            </a:r>
            <a:r>
              <a:rPr lang="en-US" altLang="zh-CN" sz="3600">
                <a:latin typeface="黑体" panose="02010609060101010101" pitchFamily="49" charset="-122"/>
              </a:rPr>
              <a:t>5</a:t>
            </a:r>
            <a:r>
              <a:rPr lang="zh-CN" altLang="en-US" sz="3600">
                <a:latin typeface="黑体" panose="02010609060101010101" pitchFamily="49" charset="-122"/>
              </a:rPr>
              <a:t>章  图像复原与重建</a:t>
            </a:r>
            <a:endParaRPr lang="en-US" altLang="zh-CN" sz="3600">
              <a:latin typeface="黑体" panose="02010609060101010101" pitchFamily="49" charset="-122"/>
            </a:endParaRPr>
          </a:p>
        </p:txBody>
      </p:sp>
      <p:sp>
        <p:nvSpPr>
          <p:cNvPr id="66563" name="Text Box 3"/>
          <p:cNvSpPr txBox="1">
            <a:spLocks noChangeArrowheads="1"/>
          </p:cNvSpPr>
          <p:nvPr/>
        </p:nvSpPr>
        <p:spPr bwMode="auto">
          <a:xfrm>
            <a:off x="576263" y="1449388"/>
            <a:ext cx="7989887" cy="507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ea typeface="黑体" panose="02010609060101010101" pitchFamily="49" charset="-122"/>
                <a:sym typeface="Wingdings" panose="05000000000000000000" pitchFamily="2" charset="2"/>
              </a:rPr>
              <a:t>5.1	</a:t>
            </a:r>
            <a:r>
              <a:rPr kumimoji="0" lang="zh-CN" altLang="en-US" sz="2800">
                <a:ea typeface="黑体" panose="02010609060101010101" pitchFamily="49" charset="-122"/>
                <a:sym typeface="Wingdings" panose="05000000000000000000" pitchFamily="2" charset="2"/>
              </a:rPr>
              <a:t>图像退化</a:t>
            </a:r>
            <a:r>
              <a:rPr kumimoji="0" lang="en-US" altLang="zh-CN" sz="2800">
                <a:ea typeface="黑体" panose="02010609060101010101" pitchFamily="49" charset="-122"/>
                <a:sym typeface="Wingdings" panose="05000000000000000000" pitchFamily="2" charset="2"/>
              </a:rPr>
              <a:t>/</a:t>
            </a:r>
            <a:r>
              <a:rPr kumimoji="0" lang="zh-CN" altLang="en-US" sz="2800">
                <a:ea typeface="黑体" panose="02010609060101010101" pitchFamily="49" charset="-122"/>
                <a:sym typeface="Wingdings" panose="05000000000000000000" pitchFamily="2" charset="2"/>
              </a:rPr>
              <a:t>复原过程的模型</a:t>
            </a:r>
            <a:endParaRPr kumimoji="0" lang="en-US" altLang="zh-CN" sz="2800"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5.2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噪声模型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5.3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只存在噪声的复原</a:t>
            </a: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——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空间滤波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5.4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用频率域消除周期噪声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5.5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估计退化函数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5.6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逆滤波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5.7	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最小均方误差（维纳）滤波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5.8      </a:t>
            </a:r>
            <a:r>
              <a:rPr kumimoji="0" lang="zh-CN" altLang="en-US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约束最小二乘方滤波</a:t>
            </a:r>
            <a:endParaRPr kumimoji="0" lang="en-US" altLang="zh-CN" sz="28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 eaLnBrk="1" hangingPunct="1">
              <a:spcAft>
                <a:spcPts val="600"/>
              </a:spcAft>
              <a:buClr>
                <a:srgbClr val="000000"/>
              </a:buClr>
            </a:pPr>
            <a:r>
              <a:rPr kumimoji="0" lang="en-US" altLang="zh-CN" sz="2800">
                <a:solidFill>
                  <a:srgbClr val="00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5.9      </a:t>
            </a:r>
            <a:r>
              <a:rPr kumimoji="0" lang="zh-CN" altLang="en-US" sz="2800">
                <a:solidFill>
                  <a:srgbClr val="FF0000"/>
                </a:solidFill>
                <a:ea typeface="黑体" panose="02010609060101010101" pitchFamily="49" charset="-122"/>
                <a:sym typeface="Wingdings" panose="05000000000000000000" pitchFamily="2" charset="2"/>
              </a:rPr>
              <a:t>由投影重建图像</a:t>
            </a:r>
          </a:p>
          <a:p>
            <a:pPr eaLnBrk="1" hangingPunct="1">
              <a:spcBef>
                <a:spcPct val="50000"/>
              </a:spcBef>
              <a:buClr>
                <a:srgbClr val="000000"/>
              </a:buClr>
            </a:pPr>
            <a:endParaRPr lang="zh-CN" altLang="en-US" sz="320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eaLnBrk="1" hangingPunct="1">
              <a:spcBef>
                <a:spcPct val="50000"/>
              </a:spcBef>
              <a:buClr>
                <a:srgbClr val="000000"/>
              </a:buClr>
            </a:pPr>
            <a:endParaRPr kumimoji="0" lang="en-US" altLang="zh-CN" sz="3200">
              <a:solidFill>
                <a:srgbClr val="000000"/>
              </a:solidFill>
              <a:ea typeface="黑体" panose="02010609060101010101" pitchFamily="49" charset="-122"/>
              <a:sym typeface="Wingdings" panose="05000000000000000000" pitchFamily="2" charset="2"/>
            </a:endParaRPr>
          </a:p>
        </p:txBody>
      </p:sp>
    </p:spTree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4">
            <a:extLst>
              <a:ext uri="{FF2B5EF4-FFF2-40B4-BE49-F238E27FC236}">
                <a16:creationId xmlns:a16="http://schemas.microsoft.com/office/drawing/2014/main" id="{5F70CA9D-043A-2746-8777-881A0288CA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3600" dirty="0">
                <a:solidFill>
                  <a:schemeClr val="tx1"/>
                </a:solidFill>
              </a:rPr>
              <a:t>5.9 </a:t>
            </a:r>
            <a:r>
              <a:rPr lang="zh-CN" altLang="en-US" sz="3600" dirty="0">
                <a:solidFill>
                  <a:schemeClr val="tx1"/>
                </a:solidFill>
              </a:rPr>
              <a:t>由投影重建图像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66738" y="1341438"/>
            <a:ext cx="8397750" cy="4967287"/>
          </a:xfrm>
        </p:spPr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计算机断层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(CT)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原理</a:t>
            </a:r>
          </a:p>
          <a:p>
            <a:pPr lvl="1"/>
            <a:r>
              <a:rPr lang="en-US" altLang="zh-CN" dirty="0"/>
              <a:t>X</a:t>
            </a:r>
            <a:r>
              <a:rPr lang="zh-CN" altLang="en-US" dirty="0"/>
              <a:t>射线吸收检测器感知条带数据，通过反投影，重建一副二维图像</a:t>
            </a:r>
            <a:endParaRPr lang="en-US" altLang="zh-CN" dirty="0"/>
          </a:p>
          <a:p>
            <a:pPr lvl="1"/>
            <a:r>
              <a:rPr lang="zh-CN" altLang="en-US" dirty="0"/>
              <a:t>叠加正交投影方向的重建结果，可以粗略定位物体位置和形状</a:t>
            </a:r>
          </a:p>
        </p:txBody>
      </p:sp>
      <p:sp>
        <p:nvSpPr>
          <p:cNvPr id="67587" name="灯片编号占位符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D82B6416-CE02-4661-91EF-49EC76445BBE}" type="slidenum">
              <a:rPr kumimoji="0" lang="en-US" altLang="zh-CN" sz="1400" smtClean="0"/>
              <a:pPr/>
              <a:t>51</a:t>
            </a:fld>
            <a:endParaRPr kumimoji="0" lang="en-US" altLang="zh-CN" sz="1400"/>
          </a:p>
        </p:txBody>
      </p:sp>
      <p:pic>
        <p:nvPicPr>
          <p:cNvPr id="67588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77"/>
          <a:stretch/>
        </p:blipFill>
        <p:spPr bwMode="auto">
          <a:xfrm>
            <a:off x="3489648" y="2534343"/>
            <a:ext cx="4968552" cy="419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58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711" y="2799237"/>
            <a:ext cx="1218516" cy="3449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4">
            <a:extLst>
              <a:ext uri="{FF2B5EF4-FFF2-40B4-BE49-F238E27FC236}">
                <a16:creationId xmlns:a16="http://schemas.microsoft.com/office/drawing/2014/main" id="{94103031-A11B-D547-A56B-344D42B1C3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3600" dirty="0">
                <a:solidFill>
                  <a:schemeClr val="tx1"/>
                </a:solidFill>
              </a:rPr>
              <a:t>5.9 </a:t>
            </a:r>
            <a:r>
              <a:rPr lang="zh-CN" altLang="en-US" sz="3600" dirty="0">
                <a:solidFill>
                  <a:schemeClr val="tx1"/>
                </a:solidFill>
              </a:rPr>
              <a:t>由投影重建图像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计算机断层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(CT)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原理</a:t>
            </a:r>
          </a:p>
          <a:p>
            <a:pPr lvl="1"/>
            <a:r>
              <a:rPr lang="zh-CN" altLang="en-US" dirty="0"/>
              <a:t>随着投影数量的增加，不相交反投影的强度相对于多个反投影相交区域的强度，会显著降低</a:t>
            </a:r>
            <a:endParaRPr lang="en-US" altLang="zh-CN" dirty="0"/>
          </a:p>
          <a:p>
            <a:pPr lvl="1"/>
            <a:r>
              <a:rPr lang="zh-CN" altLang="en-US" dirty="0"/>
              <a:t>最后，较亮区域将支配结果，很少或不相交的反投影将减弱为背景</a:t>
            </a:r>
          </a:p>
        </p:txBody>
      </p:sp>
      <p:sp>
        <p:nvSpPr>
          <p:cNvPr id="68611" name="灯片编号占位符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9AD35E19-171E-4CE1-B9D8-EF27E3B2230E}" type="slidenum">
              <a:rPr kumimoji="0" lang="en-US" altLang="zh-CN" sz="1400" smtClean="0"/>
              <a:pPr/>
              <a:t>52</a:t>
            </a:fld>
            <a:endParaRPr kumimoji="0" lang="en-US" altLang="zh-CN" sz="1400"/>
          </a:p>
        </p:txBody>
      </p:sp>
      <p:pic>
        <p:nvPicPr>
          <p:cNvPr id="686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284984"/>
            <a:ext cx="6615500" cy="3532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4">
            <a:extLst>
              <a:ext uri="{FF2B5EF4-FFF2-40B4-BE49-F238E27FC236}">
                <a16:creationId xmlns:a16="http://schemas.microsoft.com/office/drawing/2014/main" id="{8B0B4CFA-95D8-624C-931A-1924C7C8CA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3600" dirty="0">
                <a:solidFill>
                  <a:schemeClr val="tx1"/>
                </a:solidFill>
              </a:rPr>
              <a:t>5.9 </a:t>
            </a:r>
            <a:r>
              <a:rPr lang="zh-CN" altLang="en-US" sz="3600" dirty="0">
                <a:solidFill>
                  <a:schemeClr val="tx1"/>
                </a:solidFill>
              </a:rPr>
              <a:t>由投影重建图像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计算机断层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(CT)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原理</a:t>
            </a:r>
          </a:p>
          <a:p>
            <a:pPr lvl="1"/>
            <a:r>
              <a:rPr lang="zh-CN" altLang="en-US" dirty="0"/>
              <a:t>基于反投影重建，可以恢复出含多个物体的图像</a:t>
            </a:r>
          </a:p>
        </p:txBody>
      </p:sp>
      <p:sp>
        <p:nvSpPr>
          <p:cNvPr id="69635" name="灯片编号占位符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9520AEDC-714E-4094-9BFC-3E3D9223ACDB}" type="slidenum">
              <a:rPr kumimoji="0" lang="en-US" altLang="zh-CN" sz="1400" smtClean="0"/>
              <a:pPr/>
              <a:t>53</a:t>
            </a:fld>
            <a:endParaRPr kumimoji="0" lang="en-US" altLang="zh-CN" sz="1400"/>
          </a:p>
        </p:txBody>
      </p:sp>
      <p:pic>
        <p:nvPicPr>
          <p:cNvPr id="6963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220021"/>
            <a:ext cx="5256584" cy="4464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4">
            <a:extLst>
              <a:ext uri="{FF2B5EF4-FFF2-40B4-BE49-F238E27FC236}">
                <a16:creationId xmlns:a16="http://schemas.microsoft.com/office/drawing/2014/main" id="{BB5628F7-CA17-3740-BBB4-664CBAB45C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54013"/>
            <a:ext cx="7772400" cy="655637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sz="3600" dirty="0">
                <a:solidFill>
                  <a:schemeClr val="tx1"/>
                </a:solidFill>
              </a:rPr>
              <a:t>5.9 </a:t>
            </a:r>
            <a:r>
              <a:rPr lang="zh-CN" altLang="en-US" sz="3600" dirty="0">
                <a:solidFill>
                  <a:schemeClr val="tx1"/>
                </a:solidFill>
              </a:rPr>
              <a:t>由投影重建图像</a:t>
            </a:r>
          </a:p>
        </p:txBody>
      </p:sp>
      <p:sp>
        <p:nvSpPr>
          <p:cNvPr id="70659" name="灯片编号占位符 7"/>
          <p:cNvSpPr>
            <a:spLocks noGrp="1"/>
          </p:cNvSpPr>
          <p:nvPr>
            <p:ph type="sldNum" sz="quarter" idx="12"/>
          </p:nvPr>
        </p:nvSpPr>
        <p:spPr bwMode="auto">
          <a:xfrm>
            <a:off x="8837613" y="6356350"/>
            <a:ext cx="487362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5B4DC368-ABC0-4B04-8110-BE1FBFC90EC4}" type="slidenum">
              <a:rPr kumimoji="0" lang="en-US" altLang="zh-CN" sz="1400" smtClean="0"/>
              <a:pPr/>
              <a:t>54</a:t>
            </a:fld>
            <a:endParaRPr kumimoji="0" lang="en-US" altLang="zh-CN" sz="1400"/>
          </a:p>
        </p:txBody>
      </p:sp>
      <p:sp>
        <p:nvSpPr>
          <p:cNvPr id="70660" name="文本框 1"/>
          <p:cNvSpPr txBox="1">
            <a:spLocks noChangeArrowheads="1"/>
          </p:cNvSpPr>
          <p:nvPr/>
        </p:nvSpPr>
        <p:spPr bwMode="auto">
          <a:xfrm>
            <a:off x="1041400" y="1341438"/>
            <a:ext cx="66262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计算机断层</a:t>
            </a:r>
            <a:r>
              <a:rPr lang="en-US" altLang="zh-CN" sz="2800">
                <a:latin typeface="黑体" panose="02010609060101010101" pitchFamily="49" charset="-122"/>
                <a:ea typeface="黑体" panose="02010609060101010101" pitchFamily="49" charset="-122"/>
              </a:rPr>
              <a:t>(CT)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原理</a:t>
            </a:r>
          </a:p>
        </p:txBody>
      </p:sp>
      <p:pic>
        <p:nvPicPr>
          <p:cNvPr id="7066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238064"/>
            <a:ext cx="5473700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0662" name="文本框 2"/>
          <p:cNvSpPr txBox="1">
            <a:spLocks noChangeArrowheads="1"/>
          </p:cNvSpPr>
          <p:nvPr/>
        </p:nvSpPr>
        <p:spPr bwMode="auto">
          <a:xfrm>
            <a:off x="179388" y="2060575"/>
            <a:ext cx="3168650" cy="394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Aft>
                <a:spcPts val="1200"/>
              </a:spcAft>
              <a:buClr>
                <a:srgbClr val="00B0F0"/>
              </a:buClr>
              <a:buFont typeface="Wingdings" panose="05000000000000000000" pitchFamily="2" charset="2"/>
              <a:buChar char="n"/>
            </a:pPr>
            <a:r>
              <a:rPr lang="en-US" altLang="zh-CN" sz="2000" dirty="0"/>
              <a:t>1919 Johann </a:t>
            </a:r>
            <a:r>
              <a:rPr lang="en-US" altLang="zh-CN" sz="2000" dirty="0" err="1"/>
              <a:t>Rodon</a:t>
            </a:r>
            <a:r>
              <a:rPr lang="zh-CN" altLang="en-US" sz="2000" dirty="0"/>
              <a:t>提出</a:t>
            </a:r>
            <a:r>
              <a:rPr lang="en-US" altLang="zh-CN" sz="2000" b="1" dirty="0"/>
              <a:t>Radon</a:t>
            </a:r>
            <a:r>
              <a:rPr lang="zh-CN" altLang="en-US" sz="2000" b="1" dirty="0"/>
              <a:t>变换</a:t>
            </a:r>
            <a:endParaRPr lang="en-US" altLang="zh-CN" sz="2000" b="1" dirty="0"/>
          </a:p>
          <a:p>
            <a:pPr>
              <a:spcAft>
                <a:spcPts val="1200"/>
              </a:spcAft>
              <a:buClr>
                <a:srgbClr val="00B0F0"/>
              </a:buClr>
              <a:buFont typeface="Wingdings" panose="05000000000000000000" pitchFamily="2" charset="2"/>
              <a:buChar char="n"/>
            </a:pPr>
            <a:r>
              <a:rPr lang="en-US" altLang="zh-CN" sz="2000" dirty="0"/>
              <a:t>1962</a:t>
            </a:r>
            <a:r>
              <a:rPr lang="zh-CN" altLang="en-US" sz="2000" dirty="0"/>
              <a:t>年</a:t>
            </a:r>
            <a:r>
              <a:rPr lang="en-US" altLang="zh-CN" sz="2000" dirty="0"/>
              <a:t>Allan M. Cormack, Tuffs Univ. </a:t>
            </a:r>
            <a:r>
              <a:rPr lang="zh-CN" altLang="en-US" sz="2000" dirty="0"/>
              <a:t>设计</a:t>
            </a:r>
            <a:r>
              <a:rPr lang="en-US" altLang="zh-CN" sz="2000" dirty="0"/>
              <a:t>CT</a:t>
            </a:r>
            <a:r>
              <a:rPr lang="zh-CN" altLang="en-US" sz="2000" dirty="0"/>
              <a:t>原型</a:t>
            </a:r>
            <a:endParaRPr lang="en-US" altLang="zh-CN" sz="2000" dirty="0"/>
          </a:p>
          <a:p>
            <a:pPr>
              <a:spcAft>
                <a:spcPts val="1200"/>
              </a:spcAft>
              <a:buClr>
                <a:srgbClr val="00B0F0"/>
              </a:buClr>
              <a:buFont typeface="Wingdings" panose="05000000000000000000" pitchFamily="2" charset="2"/>
              <a:buChar char="n"/>
            </a:pPr>
            <a:r>
              <a:rPr lang="en-US" altLang="zh-CN" sz="2000" dirty="0"/>
              <a:t>G. N. Hounsfield, </a:t>
            </a:r>
            <a:r>
              <a:rPr lang="zh-CN" altLang="en-US" sz="2000" dirty="0"/>
              <a:t>英国伦敦</a:t>
            </a:r>
            <a:r>
              <a:rPr lang="en-US" altLang="zh-CN" sz="2000" dirty="0"/>
              <a:t>EMI</a:t>
            </a:r>
            <a:r>
              <a:rPr lang="zh-CN" altLang="en-US" sz="2000" dirty="0"/>
              <a:t>公司工程师，同时设计第一台医用</a:t>
            </a:r>
            <a:r>
              <a:rPr lang="en-US" altLang="zh-CN" sz="2000" dirty="0"/>
              <a:t>CT</a:t>
            </a:r>
          </a:p>
          <a:p>
            <a:pPr>
              <a:spcAft>
                <a:spcPts val="1200"/>
              </a:spcAft>
              <a:buClr>
                <a:srgbClr val="00B0F0"/>
              </a:buClr>
              <a:buFont typeface="Wingdings" panose="05000000000000000000" pitchFamily="2" charset="2"/>
              <a:buChar char="n"/>
            </a:pPr>
            <a:r>
              <a:rPr lang="en-US" altLang="zh-CN" sz="2000" dirty="0"/>
              <a:t>A. M. Cormack</a:t>
            </a:r>
            <a:r>
              <a:rPr lang="zh-CN" altLang="en-US" sz="2000" dirty="0"/>
              <a:t>和</a:t>
            </a:r>
            <a:r>
              <a:rPr lang="en-US" altLang="zh-CN" sz="2000" dirty="0"/>
              <a:t>G. N. Hounsfield</a:t>
            </a:r>
            <a:r>
              <a:rPr lang="zh-CN" altLang="en-US" sz="2000" dirty="0"/>
              <a:t>获</a:t>
            </a:r>
            <a:r>
              <a:rPr lang="en-US" altLang="zh-CN" sz="2000" dirty="0"/>
              <a:t>1979</a:t>
            </a:r>
            <a:r>
              <a:rPr lang="zh-CN" altLang="en-US" sz="2000" dirty="0"/>
              <a:t>年诺贝尔医学奖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D82D96E-4906-430F-AC9B-81E89701EE40}"/>
              </a:ext>
            </a:extLst>
          </p:cNvPr>
          <p:cNvSpPr txBox="1"/>
          <p:nvPr/>
        </p:nvSpPr>
        <p:spPr>
          <a:xfrm>
            <a:off x="5580112" y="181500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四代</a:t>
            </a:r>
            <a:r>
              <a:rPr lang="en-US" altLang="zh-CN" sz="1600" dirty="0">
                <a:latin typeface="黑体" panose="02010609060101010101" pitchFamily="49" charset="-122"/>
                <a:ea typeface="黑体" panose="02010609060101010101" pitchFamily="49" charset="-122"/>
              </a:rPr>
              <a:t>CT</a:t>
            </a:r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扫描器</a:t>
            </a:r>
          </a:p>
        </p:txBody>
      </p:sp>
    </p:spTree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8878" y="1864509"/>
            <a:ext cx="4459536" cy="312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986" name="Rectangle 4">
            <a:extLst>
              <a:ext uri="{FF2B5EF4-FFF2-40B4-BE49-F238E27FC236}">
                <a16:creationId xmlns:a16="http://schemas.microsoft.com/office/drawing/2014/main" id="{4B69945D-9304-5341-BE20-D3FB3306EE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54013"/>
            <a:ext cx="7772400" cy="655637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sz="3600" dirty="0">
                <a:solidFill>
                  <a:schemeClr val="tx1"/>
                </a:solidFill>
              </a:rPr>
              <a:t>5.9 </a:t>
            </a:r>
            <a:r>
              <a:rPr lang="zh-CN" altLang="en-US" sz="3600" dirty="0">
                <a:solidFill>
                  <a:schemeClr val="tx1"/>
                </a:solidFill>
              </a:rPr>
              <a:t>由投影重建图像</a:t>
            </a:r>
          </a:p>
        </p:txBody>
      </p:sp>
      <p:sp>
        <p:nvSpPr>
          <p:cNvPr id="71684" name="灯片编号占位符 7"/>
          <p:cNvSpPr>
            <a:spLocks noGrp="1"/>
          </p:cNvSpPr>
          <p:nvPr>
            <p:ph type="sldNum" sz="quarter" idx="12"/>
          </p:nvPr>
        </p:nvSpPr>
        <p:spPr bwMode="auto">
          <a:xfrm>
            <a:off x="8837613" y="6356350"/>
            <a:ext cx="487362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2EB05DBE-8DA8-4F62-BC2D-09B2A32B6463}" type="slidenum">
              <a:rPr kumimoji="0" lang="en-US" altLang="zh-CN" sz="1400" smtClean="0"/>
              <a:pPr/>
              <a:t>55</a:t>
            </a:fld>
            <a:endParaRPr kumimoji="0" lang="en-US" altLang="zh-CN" sz="1400"/>
          </a:p>
        </p:txBody>
      </p:sp>
      <p:sp>
        <p:nvSpPr>
          <p:cNvPr id="71685" name="文本框 1"/>
          <p:cNvSpPr txBox="1">
            <a:spLocks noChangeArrowheads="1"/>
          </p:cNvSpPr>
          <p:nvPr/>
        </p:nvSpPr>
        <p:spPr bwMode="auto">
          <a:xfrm>
            <a:off x="500793" y="1342222"/>
            <a:ext cx="662781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投影和雷登变换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en-US" altLang="zh-CN" sz="2800" dirty="0">
                <a:latin typeface="+mn-lt"/>
                <a:ea typeface="黑体" panose="02010609060101010101" pitchFamily="49" charset="-122"/>
              </a:rPr>
              <a:t>Radon Transform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71686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0" r="23442" b="10345"/>
          <a:stretch>
            <a:fillRect/>
          </a:stretch>
        </p:blipFill>
        <p:spPr bwMode="auto">
          <a:xfrm>
            <a:off x="900113" y="2373313"/>
            <a:ext cx="2747962" cy="235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390" y="2060894"/>
            <a:ext cx="2940050" cy="53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1688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4499331"/>
              </p:ext>
            </p:extLst>
          </p:nvPr>
        </p:nvGraphicFramePr>
        <p:xfrm>
          <a:off x="1691208" y="4804689"/>
          <a:ext cx="5381625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58807350" imgH="5705475" progId="Equation.DSMT4">
                  <p:embed/>
                </p:oleObj>
              </mc:Choice>
              <mc:Fallback>
                <p:oleObj name="Equation" r:id="rId5" imgW="58807350" imgH="5705475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208" y="4804689"/>
                        <a:ext cx="5381625" cy="522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89" name="对象 12"/>
          <p:cNvGraphicFramePr>
            <a:graphicFrameLocks noChangeAspect="1"/>
          </p:cNvGraphicFramePr>
          <p:nvPr/>
        </p:nvGraphicFramePr>
        <p:xfrm>
          <a:off x="1692275" y="5446713"/>
          <a:ext cx="4978400" cy="522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4416325" imgH="5705475" progId="Equation.DSMT4">
                  <p:embed/>
                </p:oleObj>
              </mc:Choice>
              <mc:Fallback>
                <p:oleObj name="Equation" r:id="rId7" imgW="54416325" imgH="5705475" progId="Equation.DSMT4">
                  <p:embed/>
                  <p:pic>
                    <p:nvPicPr>
                      <p:cNvPr id="0" name="对象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5446713"/>
                        <a:ext cx="4978400" cy="522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90" name="对象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2129445"/>
              </p:ext>
            </p:extLst>
          </p:nvPr>
        </p:nvGraphicFramePr>
        <p:xfrm>
          <a:off x="1691208" y="6020871"/>
          <a:ext cx="4897438" cy="703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53540025" imgH="7677150" progId="Equation.DSMT4">
                  <p:embed/>
                </p:oleObj>
              </mc:Choice>
              <mc:Fallback>
                <p:oleObj name="Equation" r:id="rId9" imgW="53540025" imgH="7677150" progId="Equation.DSMT4">
                  <p:embed/>
                  <p:pic>
                    <p:nvPicPr>
                      <p:cNvPr id="0" name="对象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208" y="6020871"/>
                        <a:ext cx="4897438" cy="703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683568" y="488977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dirty="0">
                <a:latin typeface="+mn-ea"/>
                <a:ea typeface="+mn-ea"/>
              </a:rPr>
              <a:t>线积分：</a:t>
            </a:r>
          </a:p>
        </p:txBody>
      </p:sp>
    </p:spTree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1839913"/>
            <a:ext cx="5102225" cy="482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986" name="Rectangle 4">
            <a:extLst>
              <a:ext uri="{FF2B5EF4-FFF2-40B4-BE49-F238E27FC236}">
                <a16:creationId xmlns:a16="http://schemas.microsoft.com/office/drawing/2014/main" id="{45F25318-3A82-2544-BC1E-83E634F28E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54013"/>
            <a:ext cx="7772400" cy="655637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sz="3600" dirty="0">
                <a:solidFill>
                  <a:schemeClr val="tx1"/>
                </a:solidFill>
              </a:rPr>
              <a:t>5.9 </a:t>
            </a:r>
            <a:r>
              <a:rPr lang="zh-CN" altLang="en-US" sz="3600" dirty="0">
                <a:solidFill>
                  <a:schemeClr val="tx1"/>
                </a:solidFill>
              </a:rPr>
              <a:t>由投影重建图像</a:t>
            </a:r>
          </a:p>
        </p:txBody>
      </p:sp>
      <p:sp>
        <p:nvSpPr>
          <p:cNvPr id="72708" name="灯片编号占位符 7"/>
          <p:cNvSpPr>
            <a:spLocks noGrp="1"/>
          </p:cNvSpPr>
          <p:nvPr>
            <p:ph type="sldNum" sz="quarter" idx="12"/>
          </p:nvPr>
        </p:nvSpPr>
        <p:spPr bwMode="auto">
          <a:xfrm>
            <a:off x="8837613" y="6356350"/>
            <a:ext cx="487362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5542CDA9-C59A-4F5D-8751-A6916D18241F}" type="slidenum">
              <a:rPr kumimoji="0" lang="en-US" altLang="zh-CN" sz="1400" smtClean="0"/>
              <a:pPr/>
              <a:t>56</a:t>
            </a:fld>
            <a:endParaRPr kumimoji="0" lang="en-US" altLang="zh-CN" sz="1400"/>
          </a:p>
        </p:txBody>
      </p:sp>
      <p:sp>
        <p:nvSpPr>
          <p:cNvPr id="72709" name="文本框 1"/>
          <p:cNvSpPr txBox="1">
            <a:spLocks noChangeArrowheads="1"/>
          </p:cNvSpPr>
          <p:nvPr/>
        </p:nvSpPr>
        <p:spPr bwMode="auto">
          <a:xfrm>
            <a:off x="609600" y="1341438"/>
            <a:ext cx="33147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>
                <a:ea typeface="黑体" panose="02010609060101010101" pitchFamily="49" charset="-122"/>
              </a:rPr>
              <a:t>正弦图</a:t>
            </a:r>
            <a:r>
              <a:rPr lang="en-US" altLang="zh-CN" sz="2800">
                <a:ea typeface="黑体" panose="02010609060101010101" pitchFamily="49" charset="-122"/>
              </a:rPr>
              <a:t>(sinogram)</a:t>
            </a:r>
            <a:r>
              <a:rPr lang="zh-CN" altLang="en-US" sz="2800">
                <a:ea typeface="黑体" panose="02010609060101010101" pitchFamily="49" charset="-122"/>
              </a:rPr>
              <a:t>：</a:t>
            </a:r>
          </a:p>
        </p:txBody>
      </p:sp>
      <p:graphicFrame>
        <p:nvGraphicFramePr>
          <p:cNvPr id="72710" name="对象 7"/>
          <p:cNvGraphicFramePr>
            <a:graphicFrameLocks noChangeAspect="1"/>
          </p:cNvGraphicFramePr>
          <p:nvPr/>
        </p:nvGraphicFramePr>
        <p:xfrm>
          <a:off x="3711575" y="1436688"/>
          <a:ext cx="981075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553450" imgH="3514725" progId="Equation.DSMT4">
                  <p:embed/>
                </p:oleObj>
              </mc:Choice>
              <mc:Fallback>
                <p:oleObj name="Equation" r:id="rId3" imgW="8553450" imgH="3514725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1575" y="1436688"/>
                        <a:ext cx="981075" cy="403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4">
            <a:extLst>
              <a:ext uri="{FF2B5EF4-FFF2-40B4-BE49-F238E27FC236}">
                <a16:creationId xmlns:a16="http://schemas.microsoft.com/office/drawing/2014/main" id="{AF3E41FB-FD27-7249-BDE1-7ABEFF0F6D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3600" dirty="0">
                <a:solidFill>
                  <a:schemeClr val="tx1"/>
                </a:solidFill>
              </a:rPr>
              <a:t>5.9 </a:t>
            </a:r>
            <a:r>
              <a:rPr lang="zh-CN" altLang="en-US" sz="3600" dirty="0">
                <a:solidFill>
                  <a:schemeClr val="tx1"/>
                </a:solidFill>
              </a:rPr>
              <a:t>由投影重建图像</a:t>
            </a:r>
          </a:p>
        </p:txBody>
      </p:sp>
      <p:sp>
        <p:nvSpPr>
          <p:cNvPr id="2" name="内容占位符 1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blipFill>
            <a:blip r:embed="rId3"/>
            <a:stretch>
              <a:fillRect l="-1067" t="-1350"/>
            </a:stretch>
          </a:blipFill>
        </p:spPr>
        <p:txBody>
          <a:bodyPr/>
          <a:lstStyle/>
          <a:p>
            <a:pPr>
              <a:defRPr/>
            </a:pPr>
            <a:r>
              <a:rPr dirty="0">
                <a:noFill/>
              </a:rPr>
              <a:t> </a:t>
            </a:r>
          </a:p>
        </p:txBody>
      </p:sp>
      <p:sp>
        <p:nvSpPr>
          <p:cNvPr id="76803" name="灯片编号占位符 7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fld id="{EE0E6515-E482-497F-8F4B-CA6D92CD19B0}" type="slidenum">
              <a:rPr kumimoji="0" lang="en-US" altLang="zh-CN" sz="1400" smtClean="0"/>
              <a:pPr>
                <a:defRPr/>
              </a:pPr>
              <a:t>57</a:t>
            </a:fld>
            <a:endParaRPr kumimoji="0" lang="en-US" altLang="zh-CN" sz="1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3733" name="对象 6"/>
              <p:cNvSpPr txBox="1"/>
              <p:nvPr/>
            </p:nvSpPr>
            <p:spPr bwMode="auto">
              <a:xfrm>
                <a:off x="928688" y="1900238"/>
                <a:ext cx="5443537" cy="431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sSub>
                            <m:sSubPr>
                              <m:ctrlPr>
                                <a:rPr lang="zh-CN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zh-CN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sub>
                      </m:sSub>
                      <m:r>
                        <a:rPr lang="zh-CN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CN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zh-CN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zh-CN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zh-CN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zh-CN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zh-CN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CN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zh-CN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zh-CN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zh-CN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unc>
                        <m:funcPr>
                          <m:ctrlPr>
                            <a:rPr lang="zh-CN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zh-CN" alt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g</m:t>
                          </m:r>
                        </m:fName>
                        <m:e>
                          <m:r>
                            <a:rPr lang="zh-CN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</m:e>
                      </m:func>
                      <m:r>
                        <a:rPr lang="zh-CN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func>
                        <m:funcPr>
                          <m:ctrlPr>
                            <a:rPr lang="zh-CN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zh-CN" alt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sSub>
                            <m:sSubPr>
                              <m:ctrlPr>
                                <a:rPr lang="zh-CN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zh-CN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func>
                      <m:r>
                        <a:rPr lang="zh-CN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zh-CN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func>
                        <m:funcPr>
                          <m:ctrlPr>
                            <a:rPr lang="zh-CN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zh-CN" alt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sSub>
                            <m:sSubPr>
                              <m:ctrlPr>
                                <a:rPr lang="zh-CN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zh-CN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func>
                      <m:r>
                        <a:rPr lang="zh-CN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zh-CN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zh-CN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73733" name="对象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688" y="1900238"/>
                <a:ext cx="5443537" cy="431800"/>
              </a:xfrm>
              <a:prstGeom prst="rect">
                <a:avLst/>
              </a:prstGeom>
              <a:blipFill>
                <a:blip r:embed="rId4"/>
                <a:stretch>
                  <a:fillRect l="-448" b="-704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734" name="对象 9"/>
              <p:cNvSpPr txBox="1"/>
              <p:nvPr/>
            </p:nvSpPr>
            <p:spPr bwMode="auto">
              <a:xfrm>
                <a:off x="491905" y="2425998"/>
                <a:ext cx="4800175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zh-CN" alt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zh-CN" alt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CN" alt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zh-CN" alt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zh-CN" alt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zh-CN" alt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unc>
                        <m:funcPr>
                          <m:ctrlPr>
                            <a:rPr lang="zh-CN" alt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zh-CN" alt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fName>
                        <m:e>
                          <m:r>
                            <a:rPr lang="zh-CN" alt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</m:e>
                      </m:func>
                      <m:r>
                        <a:rPr lang="zh-CN" alt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func>
                        <m:funcPr>
                          <m:ctrlPr>
                            <a:rPr lang="zh-CN" alt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zh-CN" altLang="en-US" sz="20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zh-CN" alt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zh-CN" alt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zh-CN" alt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func>
                        <m:funcPr>
                          <m:ctrlPr>
                            <a:rPr lang="zh-CN" alt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zh-CN" altLang="en-US" sz="20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zh-CN" alt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zh-CN" alt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zh-CN" alt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zh-CN" alt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sz="1800" dirty="0"/>
              </a:p>
            </p:txBody>
          </p:sp>
        </mc:Choice>
        <mc:Fallback xmlns="">
          <p:sp>
            <p:nvSpPr>
              <p:cNvPr id="73734" name="对象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1905" y="2425998"/>
                <a:ext cx="4800175" cy="409575"/>
              </a:xfrm>
              <a:prstGeom prst="rect">
                <a:avLst/>
              </a:prstGeom>
              <a:blipFill>
                <a:blip r:embed="rId5"/>
                <a:stretch>
                  <a:fillRect b="-1343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735" name="对象 10"/>
              <p:cNvSpPr txBox="1"/>
              <p:nvPr/>
            </p:nvSpPr>
            <p:spPr bwMode="auto">
              <a:xfrm>
                <a:off x="910165" y="2955799"/>
                <a:ext cx="5371503" cy="84577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zh-CN" altLang="en-US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zh-CN" altLang="en-US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CN" altLang="en-US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zh-CN" altLang="en-US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zh-CN" altLang="en-US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zh-CN" altLang="en-US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nary>
                        <m:naryPr>
                          <m:ctrlPr>
                            <a:rPr lang="zh-CN" alt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zh-CN" alt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zh-CN" alt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sup>
                        <m:e>
                          <m:sSub>
                            <m:sSubPr>
                              <m:ctrlPr>
                                <a:rPr lang="zh-CN" alt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zh-CN" alt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d>
                            <m:dPr>
                              <m:ctrlPr>
                                <a:rPr lang="zh-CN" alt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zh-CN" alt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zh-CN" alt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altLang="zh-CN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zh-CN" alt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nary>
                      <m:m>
                        <m:mPr>
                          <m:plcHide m:val="on"/>
                          <m:mcs>
                            <m:mc>
                              <m:mcPr>
                                <m:count m:val="3"/>
                                <m:mcJc m:val="center"/>
                              </m:mcPr>
                            </m:mc>
                          </m:mcs>
                          <m:ctrlPr>
                            <a:rPr lang="zh-CN" alt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/>
                          <m:e/>
                          <m:e/>
                        </m:mr>
                      </m:m>
                      <m:r>
                        <a:rPr lang="zh-CN" alt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zh-CN" alt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CN" alt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zh-CN" alt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zh-CN" alt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zh-CN" alt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nary>
                        <m:naryPr>
                          <m:chr m:val="∑"/>
                          <m:ctrlPr>
                            <a:rPr lang="zh-CN" alt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zh-CN" alt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zh-CN" alt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zh-CN" alt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sup>
                        <m:e>
                          <m:sSub>
                            <m:sSubPr>
                              <m:ctrlPr>
                                <a:rPr lang="zh-CN" alt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zh-CN" alt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r>
                            <a:rPr lang="zh-CN" alt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zh-CN" alt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zh-CN" alt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zh-CN" alt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zh-CN" alt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73735" name="对象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0165" y="2955799"/>
                <a:ext cx="5371503" cy="84577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373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068" y="3875434"/>
            <a:ext cx="5794375" cy="287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3737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278" y="5543896"/>
            <a:ext cx="1492250" cy="1211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6482331" y="3055520"/>
            <a:ext cx="216024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1800" dirty="0">
                <a:latin typeface="+mn-ea"/>
                <a:ea typeface="+mn-ea"/>
              </a:rPr>
              <a:t>对所有通过点</a:t>
            </a:r>
            <a:r>
              <a:rPr lang="en-US" altLang="zh-CN" sz="1800" dirty="0">
                <a:latin typeface="+mn-ea"/>
                <a:ea typeface="+mn-ea"/>
              </a:rPr>
              <a:t>(</a:t>
            </a:r>
            <a:r>
              <a:rPr lang="en-US" altLang="zh-CN" sz="1800" i="1" dirty="0">
                <a:ea typeface="+mn-ea"/>
              </a:rPr>
              <a:t>x, y</a:t>
            </a:r>
            <a:r>
              <a:rPr lang="en-US" altLang="zh-CN" sz="1800" dirty="0">
                <a:latin typeface="+mn-ea"/>
                <a:ea typeface="+mn-ea"/>
              </a:rPr>
              <a:t>)</a:t>
            </a:r>
            <a:r>
              <a:rPr lang="zh-CN" altLang="en-US" sz="1800" dirty="0">
                <a:latin typeface="+mn-ea"/>
                <a:ea typeface="+mn-ea"/>
              </a:rPr>
              <a:t>的直线积分的积分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32482" y="4367887"/>
            <a:ext cx="1662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rgbClr val="FF0000"/>
                </a:solidFill>
                <a:latin typeface="+mn-ea"/>
                <a:ea typeface="+mn-ea"/>
              </a:rPr>
              <a:t>重建结果存在严重模糊现象</a:t>
            </a:r>
          </a:p>
        </p:txBody>
      </p:sp>
    </p:spTree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4">
            <a:extLst>
              <a:ext uri="{FF2B5EF4-FFF2-40B4-BE49-F238E27FC236}">
                <a16:creationId xmlns:a16="http://schemas.microsoft.com/office/drawing/2014/main" id="{A5229D71-83F0-764F-BB32-60B1D02659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54013"/>
            <a:ext cx="7772400" cy="655637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sz="3600" dirty="0">
                <a:solidFill>
                  <a:schemeClr val="tx1"/>
                </a:solidFill>
              </a:rPr>
              <a:t>5.9 </a:t>
            </a:r>
            <a:r>
              <a:rPr lang="zh-CN" altLang="en-US" sz="3600" dirty="0">
                <a:solidFill>
                  <a:schemeClr val="tx1"/>
                </a:solidFill>
              </a:rPr>
              <a:t>由投影重建图像</a:t>
            </a:r>
          </a:p>
        </p:txBody>
      </p:sp>
      <p:graphicFrame>
        <p:nvGraphicFramePr>
          <p:cNvPr id="74755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7552402"/>
              </p:ext>
            </p:extLst>
          </p:nvPr>
        </p:nvGraphicFramePr>
        <p:xfrm>
          <a:off x="1187624" y="2368138"/>
          <a:ext cx="6192688" cy="34487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71751825" imgH="39938325" progId="Equation.DSMT4">
                  <p:embed/>
                </p:oleObj>
              </mc:Choice>
              <mc:Fallback>
                <p:oleObj name="Equation" r:id="rId3" imgW="71751825" imgH="39938325" progId="Equation.DSMT4">
                  <p:embed/>
                  <p:pic>
                    <p:nvPicPr>
                      <p:cNvPr id="0" name="对象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2368138"/>
                        <a:ext cx="6192688" cy="34487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28" name="文本框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755650" y="1887538"/>
            <a:ext cx="7920806" cy="461665"/>
          </a:xfrm>
          <a:prstGeom prst="rect">
            <a:avLst/>
          </a:prstGeom>
          <a:blipFill>
            <a:blip r:embed="rId5"/>
            <a:stretch>
              <a:fillRect l="-1232" t="-14667" b="-26667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zh-CN" altLang="en-US">
                <a:noFill/>
              </a:rPr>
              <a:t> </a:t>
            </a:r>
          </a:p>
        </p:txBody>
      </p:sp>
      <p:sp>
        <p:nvSpPr>
          <p:cNvPr id="74757" name="灯片编号占位符 7"/>
          <p:cNvSpPr>
            <a:spLocks noGrp="1"/>
          </p:cNvSpPr>
          <p:nvPr>
            <p:ph type="sldNum" sz="quarter" idx="12"/>
          </p:nvPr>
        </p:nvSpPr>
        <p:spPr bwMode="auto">
          <a:xfrm>
            <a:off x="8316913" y="6308725"/>
            <a:ext cx="485775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kumimoji="0" lang="en-US" altLang="zh-CN" sz="1400"/>
              <a:t>59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E34E3653-8A9D-6941-94D7-CB9FA38ACA00}"/>
              </a:ext>
            </a:extLst>
          </p:cNvPr>
          <p:cNvSpPr txBox="1"/>
          <p:nvPr/>
        </p:nvSpPr>
        <p:spPr>
          <a:xfrm>
            <a:off x="755650" y="1268413"/>
            <a:ext cx="360045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800" dirty="0">
                <a:latin typeface="+mj-ea"/>
                <a:ea typeface="+mj-ea"/>
              </a:rPr>
              <a:t>傅里叶切片定理</a:t>
            </a:r>
          </a:p>
        </p:txBody>
      </p:sp>
      <p:sp>
        <p:nvSpPr>
          <p:cNvPr id="2" name="矩形 1"/>
          <p:cNvSpPr/>
          <p:nvPr/>
        </p:nvSpPr>
        <p:spPr>
          <a:xfrm>
            <a:off x="503585" y="6260454"/>
            <a:ext cx="8424936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lvl="1"/>
            <a:r>
              <a:rPr lang="zh-CN" altLang="en-US" dirty="0">
                <a:latin typeface="黑体" panose="02010609060101010101" pitchFamily="49" charset="-122"/>
              </a:rPr>
              <a:t>一个投影的傅里叶变换是投影区域二维傅里叶变换的一个切片</a:t>
            </a:r>
            <a:endParaRPr lang="zh-CN" altLang="en-US" dirty="0"/>
          </a:p>
        </p:txBody>
      </p:sp>
    </p:spTree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4">
            <a:extLst>
              <a:ext uri="{FF2B5EF4-FFF2-40B4-BE49-F238E27FC236}">
                <a16:creationId xmlns:a16="http://schemas.microsoft.com/office/drawing/2014/main" id="{2747E87B-AD12-F24D-9FAA-BE8A7FC165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3600" dirty="0">
                <a:solidFill>
                  <a:schemeClr val="tx1"/>
                </a:solidFill>
              </a:rPr>
              <a:t>5.9 </a:t>
            </a:r>
            <a:r>
              <a:rPr lang="zh-CN" altLang="en-US" sz="3600" dirty="0">
                <a:solidFill>
                  <a:schemeClr val="tx1"/>
                </a:solidFill>
              </a:rPr>
              <a:t>由投影重建图像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傅里叶切片定理</a:t>
            </a:r>
            <a:endParaRPr lang="en-US" altLang="zh-CN" dirty="0"/>
          </a:p>
          <a:p>
            <a:pPr lvl="1"/>
            <a:r>
              <a:rPr lang="zh-CN" altLang="en-US" dirty="0">
                <a:latin typeface="黑体" panose="02010609060101010101" pitchFamily="49" charset="-122"/>
              </a:rPr>
              <a:t>一个投影的傅里叶变换是投影区域二维傅里叶变换的一个切片</a:t>
            </a:r>
            <a:endParaRPr lang="en-US" altLang="zh-CN" dirty="0">
              <a:latin typeface="黑体" panose="02010609060101010101" pitchFamily="49" charset="-122"/>
            </a:endParaRPr>
          </a:p>
          <a:p>
            <a:pPr lvl="1"/>
            <a:r>
              <a:rPr lang="zh-CN" altLang="en-US" dirty="0"/>
              <a:t>任意一个投影的一维傅里叶变换可以沿着一个角度提取一条线的</a:t>
            </a:r>
            <a:r>
              <a:rPr lang="en-US" altLang="zh-CN" dirty="0"/>
              <a:t>F(</a:t>
            </a:r>
            <a:r>
              <a:rPr lang="en-US" altLang="zh-CN" dirty="0" err="1"/>
              <a:t>u,v</a:t>
            </a:r>
            <a:r>
              <a:rPr lang="en-US" altLang="zh-CN" dirty="0"/>
              <a:t>)</a:t>
            </a:r>
            <a:r>
              <a:rPr lang="zh-CN" altLang="en-US" dirty="0"/>
              <a:t>的值来得到，该角度是产生投影所用的角度</a:t>
            </a:r>
          </a:p>
          <a:p>
            <a:pPr lvl="1"/>
            <a:endParaRPr lang="zh-CN" altLang="en-US" dirty="0"/>
          </a:p>
        </p:txBody>
      </p:sp>
      <p:sp>
        <p:nvSpPr>
          <p:cNvPr id="75779" name="灯片编号占位符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kumimoji="0" lang="en-US" altLang="zh-CN" sz="1400"/>
              <a:t>60</a:t>
            </a:r>
          </a:p>
        </p:txBody>
      </p:sp>
      <p:pic>
        <p:nvPicPr>
          <p:cNvPr id="7578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8" y="3068960"/>
            <a:ext cx="8126412" cy="367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4">
            <a:extLst>
              <a:ext uri="{FF2B5EF4-FFF2-40B4-BE49-F238E27FC236}">
                <a16:creationId xmlns:a16="http://schemas.microsoft.com/office/drawing/2014/main" id="{78F767C1-F58F-2543-B6A8-E2E446BFE6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3600" dirty="0">
                <a:solidFill>
                  <a:schemeClr val="tx1"/>
                </a:solidFill>
              </a:rPr>
              <a:t>5.9 </a:t>
            </a:r>
            <a:r>
              <a:rPr lang="zh-CN" altLang="en-US" sz="3600" dirty="0">
                <a:solidFill>
                  <a:schemeClr val="tx1"/>
                </a:solidFill>
              </a:rPr>
              <a:t>由投影重建图像</a:t>
            </a: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为了避免直接反投影导致的重建图像模糊问题，可在反投影前进行简单滤波</a:t>
            </a:r>
            <a:endParaRPr lang="en-US" altLang="zh-CN" dirty="0"/>
          </a:p>
          <a:p>
            <a:r>
              <a:rPr lang="zh-CN" altLang="en-US" dirty="0"/>
              <a:t>使用平行射线束反投影的重建</a:t>
            </a:r>
          </a:p>
        </p:txBody>
      </p:sp>
      <p:sp>
        <p:nvSpPr>
          <p:cNvPr id="76803" name="灯片编号占位符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kumimoji="0" lang="en-US" altLang="zh-CN" sz="1400"/>
              <a:t>61</a:t>
            </a:r>
          </a:p>
        </p:txBody>
      </p:sp>
      <p:graphicFrame>
        <p:nvGraphicFramePr>
          <p:cNvPr id="76805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4170018"/>
              </p:ext>
            </p:extLst>
          </p:nvPr>
        </p:nvGraphicFramePr>
        <p:xfrm>
          <a:off x="684213" y="2852738"/>
          <a:ext cx="8001000" cy="303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6677500" imgH="30718125" progId="Equation.DSMT4">
                  <p:embed/>
                </p:oleObj>
              </mc:Choice>
              <mc:Fallback>
                <p:oleObj name="Equation" r:id="rId2" imgW="86677500" imgH="30718125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2852738"/>
                        <a:ext cx="8001000" cy="303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4">
            <a:extLst>
              <a:ext uri="{FF2B5EF4-FFF2-40B4-BE49-F238E27FC236}">
                <a16:creationId xmlns:a16="http://schemas.microsoft.com/office/drawing/2014/main" id="{08538387-1480-234C-A7AC-AE84CD06AC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3600" dirty="0">
                <a:solidFill>
                  <a:schemeClr val="tx1"/>
                </a:solidFill>
              </a:rPr>
              <a:t>5.9 </a:t>
            </a:r>
            <a:r>
              <a:rPr lang="zh-CN" altLang="en-US" sz="3600" dirty="0">
                <a:solidFill>
                  <a:schemeClr val="tx1"/>
                </a:solidFill>
              </a:rPr>
              <a:t>由投影重建图像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内容占位符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使用平行射线束反投影的重建</a:t>
                </a:r>
              </a:p>
              <a:p>
                <a:pPr lvl="1"/>
                <a:r>
                  <a:rPr lang="zh-CN" altLang="en-US" dirty="0"/>
                  <a:t>斜坡滤波器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r>
                  <a:rPr lang="zh-CN" altLang="en-US" dirty="0"/>
                  <a:t>不满足可积性条件，其傅里叶反变换不存在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对斜坡滤波器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r>
                  <a:rPr lang="zh-CN" altLang="en-US" dirty="0"/>
                  <a:t>加窗限制带宽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相比于盒状滤波器，采用汉明窗可以减少振铃现象</a:t>
                </a:r>
              </a:p>
            </p:txBody>
          </p:sp>
        </mc:Choice>
        <mc:Fallback xmlns="">
          <p:sp>
            <p:nvSpPr>
              <p:cNvPr id="2" name="内容占位符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67" t="-135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7827" name="灯片编号占位符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kumimoji="0" lang="en-US" altLang="zh-CN" sz="1400"/>
              <a:t>62</a:t>
            </a:r>
          </a:p>
        </p:txBody>
      </p:sp>
      <p:pic>
        <p:nvPicPr>
          <p:cNvPr id="7782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880842"/>
            <a:ext cx="6307124" cy="3788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7830" name="Picture 3"/>
          <p:cNvPicPr>
            <a:picLocks noChangeAspect="1" noChangeArrowheads="1"/>
          </p:cNvPicPr>
          <p:nvPr/>
        </p:nvPicPr>
        <p:blipFill>
          <a:blip r:embed="rId5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514" y="2885168"/>
            <a:ext cx="1505527" cy="3629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4">
            <a:extLst>
              <a:ext uri="{FF2B5EF4-FFF2-40B4-BE49-F238E27FC236}">
                <a16:creationId xmlns:a16="http://schemas.microsoft.com/office/drawing/2014/main" id="{13B6C112-4775-8147-AC50-C1017B11E7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3600" dirty="0">
                <a:solidFill>
                  <a:schemeClr val="tx1"/>
                </a:solidFill>
              </a:rPr>
              <a:t>5.9 </a:t>
            </a:r>
            <a:r>
              <a:rPr lang="zh-CN" altLang="en-US" sz="3600" dirty="0">
                <a:solidFill>
                  <a:schemeClr val="tx1"/>
                </a:solidFill>
              </a:rPr>
              <a:t>由投影重建图像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内容占位符 1"/>
              <p:cNvSpPr>
                <a:spLocks noGrp="1"/>
              </p:cNvSpPr>
              <p:nvPr>
                <p:ph idx="1"/>
              </p:nvPr>
            </p:nvSpPr>
            <p:spPr>
              <a:xfrm>
                <a:off x="566738" y="1341438"/>
                <a:ext cx="8253734" cy="4967287"/>
              </a:xfrm>
            </p:spPr>
            <p:txBody>
              <a:bodyPr/>
              <a:lstStyle/>
              <a:p>
                <a:r>
                  <a:rPr lang="zh-CN" altLang="en-US" dirty="0"/>
                  <a:t>基于平行射线束的滤波反投影重建方法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计算每个投影的一维傅里叶变换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用加窗斜坡滤波器乘以每个傅里叶变换，计算一维反傅里叶变换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对上述结果关于角度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zh-CN" alt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dirty="0"/>
                  <a:t>进行积分（求和）</a:t>
                </a:r>
                <a:endParaRPr lang="en-US" altLang="zh-CN" dirty="0"/>
              </a:p>
              <a:p>
                <a:pPr lvl="1"/>
                <a:endParaRPr lang="en-US" altLang="zh-CN" dirty="0"/>
              </a:p>
              <a:p>
                <a:pPr lvl="1"/>
                <a:endParaRPr lang="zh-CN" altLang="en-US" dirty="0"/>
              </a:p>
            </p:txBody>
          </p:sp>
        </mc:Choice>
        <mc:Fallback xmlns="">
          <p:sp>
            <p:nvSpPr>
              <p:cNvPr id="2" name="内容占位符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66738" y="1341438"/>
                <a:ext cx="8253734" cy="4967287"/>
              </a:xfrm>
              <a:blipFill>
                <a:blip r:embed="rId3"/>
                <a:stretch>
                  <a:fillRect l="-1034" t="-1350" r="-1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875" name="灯片编号占位符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kumimoji="0" lang="en-US" altLang="zh-CN" sz="1400"/>
              <a:t>63</a:t>
            </a:r>
          </a:p>
        </p:txBody>
      </p:sp>
      <p:pic>
        <p:nvPicPr>
          <p:cNvPr id="7987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038410"/>
            <a:ext cx="3672408" cy="3652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9878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99"/>
          <a:stretch/>
        </p:blipFill>
        <p:spPr bwMode="auto">
          <a:xfrm>
            <a:off x="2051720" y="3068960"/>
            <a:ext cx="1686963" cy="2770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4">
            <a:extLst>
              <a:ext uri="{FF2B5EF4-FFF2-40B4-BE49-F238E27FC236}">
                <a16:creationId xmlns:a16="http://schemas.microsoft.com/office/drawing/2014/main" id="{EC68BCF9-5A8B-8648-A364-B46AF7E713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54013"/>
            <a:ext cx="7772400" cy="655637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5.9 </a:t>
            </a:r>
            <a:r>
              <a:rPr lang="zh-CN" alt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由投影重建图像</a:t>
            </a:r>
          </a:p>
        </p:txBody>
      </p:sp>
      <p:sp>
        <p:nvSpPr>
          <p:cNvPr id="81923" name="灯片编号占位符 7"/>
          <p:cNvSpPr>
            <a:spLocks noGrp="1"/>
          </p:cNvSpPr>
          <p:nvPr>
            <p:ph type="sldNum" sz="quarter" idx="12"/>
          </p:nvPr>
        </p:nvSpPr>
        <p:spPr bwMode="auto">
          <a:xfrm>
            <a:off x="8316913" y="6308725"/>
            <a:ext cx="485775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kumimoji="0" lang="en-US" altLang="zh-CN" sz="1400"/>
              <a:t>64</a:t>
            </a:r>
          </a:p>
        </p:txBody>
      </p:sp>
      <p:sp>
        <p:nvSpPr>
          <p:cNvPr id="81924" name="文本框 15"/>
          <p:cNvSpPr txBox="1">
            <a:spLocks noChangeArrowheads="1"/>
          </p:cNvSpPr>
          <p:nvPr/>
        </p:nvSpPr>
        <p:spPr bwMode="auto">
          <a:xfrm>
            <a:off x="539552" y="1345406"/>
            <a:ext cx="66960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使用平行射线束滤波反投影的重建</a:t>
            </a:r>
          </a:p>
        </p:txBody>
      </p:sp>
      <p:pic>
        <p:nvPicPr>
          <p:cNvPr id="8192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638" y="2492375"/>
            <a:ext cx="5954712" cy="295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2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2781300"/>
            <a:ext cx="1868487" cy="2376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主题1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rofile">
      <a:majorFont>
        <a:latin typeface="Times New Roman"/>
        <a:ea typeface="黑体"/>
        <a:cs typeface="黑体"/>
      </a:majorFont>
      <a:minorFont>
        <a:latin typeface="Times New Roman"/>
        <a:ea typeface="黑体"/>
        <a:cs typeface="黑体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accent2"/>
          </a:buClr>
          <a:buSzTx/>
          <a:buFont typeface="Wingdings" charset="0"/>
          <a:buChar char="•"/>
          <a:tabLst/>
          <a:defRPr kumimoji="0" lang="zh-CN" alt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黑体" charset="0"/>
            <a:cs typeface="黑体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accent2"/>
          </a:buClr>
          <a:buSzTx/>
          <a:buFont typeface="Wingdings" charset="0"/>
          <a:buChar char="•"/>
          <a:tabLst/>
          <a:defRPr kumimoji="0" lang="zh-CN" alt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黑体" charset="0"/>
            <a:cs typeface="黑体" charset="0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主题1" id="{C514CFEC-D647-4489-9E0B-666CCE07618B}" vid="{675F0C1D-277D-4C34-9622-2274D4CC700B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主题1</Template>
  <TotalTime>7518</TotalTime>
  <Words>2370</Words>
  <Application>Microsoft Office PowerPoint</Application>
  <PresentationFormat>全屏显示(4:3)</PresentationFormat>
  <Paragraphs>363</Paragraphs>
  <Slides>63</Slides>
  <Notes>13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63</vt:i4>
      </vt:variant>
    </vt:vector>
  </HeadingPairs>
  <TitlesOfParts>
    <vt:vector size="72" baseType="lpstr">
      <vt:lpstr>黑体</vt:lpstr>
      <vt:lpstr>Arial</vt:lpstr>
      <vt:lpstr>Cambria Math</vt:lpstr>
      <vt:lpstr>Times New Roman</vt:lpstr>
      <vt:lpstr>Verdana</vt:lpstr>
      <vt:lpstr>Wingdings</vt:lpstr>
      <vt:lpstr>主题1</vt:lpstr>
      <vt:lpstr>Equation</vt:lpstr>
      <vt:lpstr>Equation.3</vt:lpstr>
      <vt:lpstr>数字图象处理</vt:lpstr>
      <vt:lpstr>第5章  图像复原与重建</vt:lpstr>
      <vt:lpstr>第5章  图像复原与重建</vt:lpstr>
      <vt:lpstr>第5章  图像复原与重建</vt:lpstr>
      <vt:lpstr>5.1 图像退化/复原过程的模型</vt:lpstr>
      <vt:lpstr>第5章  图像复原与重建</vt:lpstr>
      <vt:lpstr>5.2 噪声模型</vt:lpstr>
      <vt:lpstr>几种典型的噪声模型</vt:lpstr>
      <vt:lpstr>PowerPoint 演示文稿</vt:lpstr>
      <vt:lpstr>噪声模型</vt:lpstr>
      <vt:lpstr>PowerPoint 演示文稿</vt:lpstr>
      <vt:lpstr>PowerPoint 演示文稿</vt:lpstr>
      <vt:lpstr>周期噪声(Periodic Noise)</vt:lpstr>
      <vt:lpstr>估计噪声参数</vt:lpstr>
      <vt:lpstr>第5章  图像复原与重建</vt:lpstr>
      <vt:lpstr>5.3 只存在噪声的复原——空间滤波</vt:lpstr>
      <vt:lpstr>几种常用滤波器</vt:lpstr>
      <vt:lpstr>PowerPoint 演示文稿</vt:lpstr>
      <vt:lpstr>PowerPoint 演示文稿</vt:lpstr>
      <vt:lpstr>反调和平均滤波器滤波</vt:lpstr>
      <vt:lpstr>次序统计滤波器</vt:lpstr>
      <vt:lpstr>PowerPoint 演示文稿</vt:lpstr>
      <vt:lpstr>最大最小滤波器滤波</vt:lpstr>
      <vt:lpstr>PowerPoint 演示文稿</vt:lpstr>
      <vt:lpstr>第5章  图像复原与重建</vt:lpstr>
      <vt:lpstr>5.4 频域滤波消除周期噪声</vt:lpstr>
      <vt:lpstr>带阻滤波器 (Bandreject Filters)</vt:lpstr>
      <vt:lpstr>PowerPoint 演示文稿</vt:lpstr>
      <vt:lpstr>PowerPoint 演示文稿</vt:lpstr>
      <vt:lpstr>带通滤波器(Bandpass Filters)</vt:lpstr>
      <vt:lpstr>槽口滤波器</vt:lpstr>
      <vt:lpstr>PowerPoint 演示文稿</vt:lpstr>
      <vt:lpstr>第5章  图像复原与重建</vt:lpstr>
      <vt:lpstr>5.5 估计退化函数</vt:lpstr>
      <vt:lpstr>（1）图像观测估计</vt:lpstr>
      <vt:lpstr>（2）试验估计</vt:lpstr>
      <vt:lpstr>（3）建模估计-I</vt:lpstr>
      <vt:lpstr>（3）建模估计-II</vt:lpstr>
      <vt:lpstr>第5章  图像复原与重建</vt:lpstr>
      <vt:lpstr>5.6 逆滤波</vt:lpstr>
      <vt:lpstr>PowerPoint 演示文稿</vt:lpstr>
      <vt:lpstr>第5章  图像复原与重建</vt:lpstr>
      <vt:lpstr>5.7 最小均方误差（维纳）滤波</vt:lpstr>
      <vt:lpstr>逆滤波与维纳滤波比较</vt:lpstr>
      <vt:lpstr>进一步比较</vt:lpstr>
      <vt:lpstr>第5章  图像复原与重建</vt:lpstr>
      <vt:lpstr>5.8 约束最小二乘方滤波</vt:lpstr>
      <vt:lpstr>5.8 约束最小二乘方滤波</vt:lpstr>
      <vt:lpstr>5.8 约束最小二乘方滤波</vt:lpstr>
      <vt:lpstr>第5章  图像复原与重建</vt:lpstr>
      <vt:lpstr>5.9 由投影重建图像</vt:lpstr>
      <vt:lpstr>5.9 由投影重建图像</vt:lpstr>
      <vt:lpstr>5.9 由投影重建图像</vt:lpstr>
      <vt:lpstr>5.9 由投影重建图像</vt:lpstr>
      <vt:lpstr>5.9 由投影重建图像</vt:lpstr>
      <vt:lpstr>5.9 由投影重建图像</vt:lpstr>
      <vt:lpstr>5.9 由投影重建图像</vt:lpstr>
      <vt:lpstr>5.9 由投影重建图像</vt:lpstr>
      <vt:lpstr>5.9 由投影重建图像</vt:lpstr>
      <vt:lpstr>5.9 由投影重建图像</vt:lpstr>
      <vt:lpstr>5.9 由投影重建图像</vt:lpstr>
      <vt:lpstr>5.9 由投影重建图像</vt:lpstr>
      <vt:lpstr>5.9 由投影重建图像</vt:lpstr>
    </vt:vector>
  </TitlesOfParts>
  <Company>eeis-ustc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chenxq</dc:creator>
  <cp:lastModifiedBy>Adam Zhou</cp:lastModifiedBy>
  <cp:revision>438</cp:revision>
  <cp:lastPrinted>2014-09-23T14:01:48Z</cp:lastPrinted>
  <dcterms:created xsi:type="dcterms:W3CDTF">2002-05-24T08:47:20Z</dcterms:created>
  <dcterms:modified xsi:type="dcterms:W3CDTF">2026-10-12T11:20:45Z</dcterms:modified>
</cp:coreProperties>
</file>